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91" r:id="rId2"/>
    <p:sldId id="315" r:id="rId3"/>
    <p:sldId id="288" r:id="rId4"/>
    <p:sldId id="277" r:id="rId5"/>
    <p:sldId id="278" r:id="rId6"/>
    <p:sldId id="279" r:id="rId7"/>
    <p:sldId id="281" r:id="rId8"/>
    <p:sldId id="282" r:id="rId9"/>
    <p:sldId id="283" r:id="rId10"/>
    <p:sldId id="284" r:id="rId11"/>
    <p:sldId id="285" r:id="rId12"/>
    <p:sldId id="280" r:id="rId13"/>
    <p:sldId id="290" r:id="rId14"/>
    <p:sldId id="292" r:id="rId15"/>
    <p:sldId id="294" r:id="rId16"/>
    <p:sldId id="297" r:id="rId17"/>
    <p:sldId id="298" r:id="rId18"/>
    <p:sldId id="306" r:id="rId19"/>
    <p:sldId id="299" r:id="rId20"/>
    <p:sldId id="307" r:id="rId21"/>
    <p:sldId id="300" r:id="rId22"/>
    <p:sldId id="301" r:id="rId23"/>
    <p:sldId id="302" r:id="rId24"/>
    <p:sldId id="303" r:id="rId25"/>
    <p:sldId id="304" r:id="rId26"/>
    <p:sldId id="295" r:id="rId27"/>
    <p:sldId id="312" r:id="rId28"/>
    <p:sldId id="313" r:id="rId29"/>
    <p:sldId id="314" r:id="rId30"/>
    <p:sldId id="296" r:id="rId31"/>
    <p:sldId id="317" r:id="rId32"/>
    <p:sldId id="318" r:id="rId33"/>
    <p:sldId id="320" r:id="rId34"/>
    <p:sldId id="319" r:id="rId35"/>
    <p:sldId id="32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4660"/>
  </p:normalViewPr>
  <p:slideViewPr>
    <p:cSldViewPr snapToGrid="0">
      <p:cViewPr varScale="1">
        <p:scale>
          <a:sx n="78" d="100"/>
          <a:sy n="78" d="100"/>
        </p:scale>
        <p:origin x="71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8D71B6-A84D-43AE-9866-266633EDCB67}"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8AD9EF-32FC-4E3B-8A0C-E14DAFA3E01E}" type="slidenum">
              <a:rPr lang="en-US" smtClean="0"/>
              <a:t>‹#›</a:t>
            </a:fld>
            <a:endParaRPr lang="en-US"/>
          </a:p>
        </p:txBody>
      </p:sp>
    </p:spTree>
    <p:extLst>
      <p:ext uri="{BB962C8B-B14F-4D97-AF65-F5344CB8AC3E}">
        <p14:creationId xmlns:p14="http://schemas.microsoft.com/office/powerpoint/2010/main" val="1429246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B16CA-DA42-4CF0-814F-75B61F3AE148}" type="slidenum">
              <a:rPr lang="en-AU" smtClean="0"/>
              <a:pPr/>
              <a:t>3</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Obligate anaerobes: do not required o2 for growth. Grow only in absence of o2. present as normal flora and contribute to endogenous infections in oral cavity.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Facultative  : use O2 to enhance their growth. Can also grow in absence of O2.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Pathogenicity</a:t>
            </a:r>
            <a:r>
              <a:rPr lang="en-US" dirty="0"/>
              <a:t>: ability of a microorganism to produce disease.</a:t>
            </a:r>
            <a:r>
              <a:rPr lang="en-US" baseline="0" dirty="0"/>
              <a:t>                         </a:t>
            </a:r>
            <a:r>
              <a:rPr lang="en-US" dirty="0"/>
              <a:t>Virulence:</a:t>
            </a:r>
            <a:r>
              <a:rPr lang="en-US" baseline="0" dirty="0"/>
              <a:t> degree of </a:t>
            </a:r>
            <a:r>
              <a:rPr lang="en-US" baseline="0" dirty="0" err="1"/>
              <a:t>pathogenicity</a:t>
            </a:r>
            <a:endParaRPr lang="en-US" dirty="0"/>
          </a:p>
        </p:txBody>
      </p:sp>
      <p:sp>
        <p:nvSpPr>
          <p:cNvPr id="4" name="Slide Number Placeholder 3"/>
          <p:cNvSpPr>
            <a:spLocks noGrp="1"/>
          </p:cNvSpPr>
          <p:nvPr>
            <p:ph type="sldNum" sz="quarter" idx="10"/>
          </p:nvPr>
        </p:nvSpPr>
        <p:spPr/>
        <p:txBody>
          <a:bodyPr/>
          <a:lstStyle/>
          <a:p>
            <a:fld id="{394B16CA-DA42-4CF0-814F-75B61F3AE148}" type="slidenum">
              <a:rPr lang="en-AU" smtClean="0"/>
              <a:pPr/>
              <a:t>12</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B16CA-DA42-4CF0-814F-75B61F3AE148}" type="slidenum">
              <a:rPr lang="en-AU" smtClean="0"/>
              <a:pPr/>
              <a:t>13</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4B16CA-DA42-4CF0-814F-75B61F3AE148}" type="slidenum">
              <a:rPr lang="en-AU" smtClean="0"/>
              <a:pPr/>
              <a:t>14</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B16CA-DA42-4CF0-814F-75B61F3AE148}" type="slidenum">
              <a:rPr lang="en-AU" smtClean="0"/>
              <a:pPr/>
              <a:t>15</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B16CA-DA42-4CF0-814F-75B61F3AE148}" type="slidenum">
              <a:rPr lang="en-AU" smtClean="0"/>
              <a:pPr/>
              <a:t>16</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B16CA-DA42-4CF0-814F-75B61F3AE148}" type="slidenum">
              <a:rPr lang="en-AU" smtClean="0"/>
              <a:pPr/>
              <a:t>17</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B16CA-DA42-4CF0-814F-75B61F3AE148}" type="slidenum">
              <a:rPr lang="en-AU" smtClean="0"/>
              <a:pPr/>
              <a:t>18</a:t>
            </a:fld>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B16CA-DA42-4CF0-814F-75B61F3AE148}" type="slidenum">
              <a:rPr lang="en-AU" smtClean="0"/>
              <a:pPr/>
              <a:t>19</a:t>
            </a:fld>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B16CA-DA42-4CF0-814F-75B61F3AE148}" type="slidenum">
              <a:rPr lang="en-AU" smtClean="0"/>
              <a:pPr/>
              <a:t>20</a:t>
            </a:fld>
            <a:endParaRPr lang="en-A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B16CA-DA42-4CF0-814F-75B61F3AE148}" type="slidenum">
              <a:rPr lang="en-AU" smtClean="0"/>
              <a:pPr/>
              <a:t>21</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B16CA-DA42-4CF0-814F-75B61F3AE148}" type="slidenum">
              <a:rPr lang="en-AU" smtClean="0"/>
              <a:pPr/>
              <a:t>4</a:t>
            </a:fld>
            <a:endParaRPr lang="en-A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B16CA-DA42-4CF0-814F-75B61F3AE148}" type="slidenum">
              <a:rPr lang="en-AU" smtClean="0"/>
              <a:pPr/>
              <a:t>22</a:t>
            </a:fld>
            <a:endParaRPr lang="en-A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B16CA-DA42-4CF0-814F-75B61F3AE148}" type="slidenum">
              <a:rPr lang="en-AU" smtClean="0"/>
              <a:pPr/>
              <a:t>23</a:t>
            </a:fld>
            <a:endParaRPr lang="en-A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B16CA-DA42-4CF0-814F-75B61F3AE148}" type="slidenum">
              <a:rPr lang="en-AU" smtClean="0"/>
              <a:pPr/>
              <a:t>24</a:t>
            </a:fld>
            <a:endParaRPr lang="en-A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B16CA-DA42-4CF0-814F-75B61F3AE148}" type="slidenum">
              <a:rPr lang="en-AU" smtClean="0"/>
              <a:pPr/>
              <a:t>25</a:t>
            </a:fld>
            <a:endParaRPr lang="en-A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B16CA-DA42-4CF0-814F-75B61F3AE148}" type="slidenum">
              <a:rPr lang="en-AU" smtClean="0"/>
              <a:pPr/>
              <a:t>26</a:t>
            </a:fld>
            <a:endParaRPr lang="en-A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B16CA-DA42-4CF0-814F-75B61F3AE148}" type="slidenum">
              <a:rPr lang="en-AU" smtClean="0"/>
              <a:pPr/>
              <a:t>27</a:t>
            </a:fld>
            <a:endParaRPr lang="en-A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B16CA-DA42-4CF0-814F-75B61F3AE148}" type="slidenum">
              <a:rPr lang="en-AU" smtClean="0"/>
              <a:pPr/>
              <a:t>28</a:t>
            </a:fld>
            <a:endParaRPr lang="en-A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B16CA-DA42-4CF0-814F-75B61F3AE148}" type="slidenum">
              <a:rPr lang="en-AU" smtClean="0"/>
              <a:pPr/>
              <a:t>29</a:t>
            </a:fld>
            <a:endParaRPr lang="en-A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B16CA-DA42-4CF0-814F-75B61F3AE148}" type="slidenum">
              <a:rPr lang="en-AU" smtClean="0"/>
              <a:pPr/>
              <a:t>30</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B16CA-DA42-4CF0-814F-75B61F3AE148}" type="slidenum">
              <a:rPr lang="en-AU" smtClean="0"/>
              <a:pPr/>
              <a:t>5</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B16CA-DA42-4CF0-814F-75B61F3AE148}" type="slidenum">
              <a:rPr lang="en-AU" smtClean="0"/>
              <a:pPr/>
              <a:t>6</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B16CA-DA42-4CF0-814F-75B61F3AE148}" type="slidenum">
              <a:rPr lang="en-AU" smtClean="0"/>
              <a:pPr/>
              <a:t>7</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B16CA-DA42-4CF0-814F-75B61F3AE148}" type="slidenum">
              <a:rPr lang="en-AU" smtClean="0"/>
              <a:pPr/>
              <a:t>8</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B16CA-DA42-4CF0-814F-75B61F3AE148}" type="slidenum">
              <a:rPr lang="en-AU" smtClean="0"/>
              <a:pPr/>
              <a:t>9</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B16CA-DA42-4CF0-814F-75B61F3AE148}" type="slidenum">
              <a:rPr lang="en-AU" smtClean="0"/>
              <a:pPr/>
              <a:t>10</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B16CA-DA42-4CF0-814F-75B61F3AE148}" type="slidenum">
              <a:rPr lang="en-AU" smtClean="0"/>
              <a:pPr/>
              <a:t>11</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39-1861-EABE-8650-6F7B5B4010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31DC91-1A63-FE52-D84D-23B3D73F26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B53B2E-8F59-3171-A359-6D9960760E10}"/>
              </a:ext>
            </a:extLst>
          </p:cNvPr>
          <p:cNvSpPr>
            <a:spLocks noGrp="1"/>
          </p:cNvSpPr>
          <p:nvPr>
            <p:ph type="dt" sz="half" idx="10"/>
          </p:nvPr>
        </p:nvSpPr>
        <p:spPr/>
        <p:txBody>
          <a:bodyPr/>
          <a:lstStyle/>
          <a:p>
            <a:fld id="{24A57DB7-75BC-42FE-8B92-F6DC89BED2A8}" type="datetimeFigureOut">
              <a:rPr lang="en-US" smtClean="0"/>
              <a:t>4/19/2023</a:t>
            </a:fld>
            <a:endParaRPr lang="en-US"/>
          </a:p>
        </p:txBody>
      </p:sp>
      <p:sp>
        <p:nvSpPr>
          <p:cNvPr id="5" name="Footer Placeholder 4">
            <a:extLst>
              <a:ext uri="{FF2B5EF4-FFF2-40B4-BE49-F238E27FC236}">
                <a16:creationId xmlns:a16="http://schemas.microsoft.com/office/drawing/2014/main" id="{FEA3A51E-8888-44A0-5B05-45CEDFAF7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935F92-13E9-3956-6DA7-1E84981B9EA2}"/>
              </a:ext>
            </a:extLst>
          </p:cNvPr>
          <p:cNvSpPr>
            <a:spLocks noGrp="1"/>
          </p:cNvSpPr>
          <p:nvPr>
            <p:ph type="sldNum" sz="quarter" idx="12"/>
          </p:nvPr>
        </p:nvSpPr>
        <p:spPr/>
        <p:txBody>
          <a:bodyPr/>
          <a:lstStyle/>
          <a:p>
            <a:fld id="{679F26AD-3368-4CDA-9790-C5153026B3FA}" type="slidenum">
              <a:rPr lang="en-US" smtClean="0"/>
              <a:t>‹#›</a:t>
            </a:fld>
            <a:endParaRPr lang="en-US"/>
          </a:p>
        </p:txBody>
      </p:sp>
    </p:spTree>
    <p:extLst>
      <p:ext uri="{BB962C8B-B14F-4D97-AF65-F5344CB8AC3E}">
        <p14:creationId xmlns:p14="http://schemas.microsoft.com/office/powerpoint/2010/main" val="1177665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EFB64-8C3D-75E3-835D-B6B53AE95B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820598-84B8-E90E-36FC-AD4F59C955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78DEB8-53A4-BB7F-D290-4FD6AE625532}"/>
              </a:ext>
            </a:extLst>
          </p:cNvPr>
          <p:cNvSpPr>
            <a:spLocks noGrp="1"/>
          </p:cNvSpPr>
          <p:nvPr>
            <p:ph type="dt" sz="half" idx="10"/>
          </p:nvPr>
        </p:nvSpPr>
        <p:spPr/>
        <p:txBody>
          <a:bodyPr/>
          <a:lstStyle/>
          <a:p>
            <a:fld id="{24A57DB7-75BC-42FE-8B92-F6DC89BED2A8}" type="datetimeFigureOut">
              <a:rPr lang="en-US" smtClean="0"/>
              <a:t>4/19/2023</a:t>
            </a:fld>
            <a:endParaRPr lang="en-US"/>
          </a:p>
        </p:txBody>
      </p:sp>
      <p:sp>
        <p:nvSpPr>
          <p:cNvPr id="5" name="Footer Placeholder 4">
            <a:extLst>
              <a:ext uri="{FF2B5EF4-FFF2-40B4-BE49-F238E27FC236}">
                <a16:creationId xmlns:a16="http://schemas.microsoft.com/office/drawing/2014/main" id="{47EF00DC-FF94-43F3-BA91-4609EA7783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5BE93-4869-51BB-49D6-46A7501CB898}"/>
              </a:ext>
            </a:extLst>
          </p:cNvPr>
          <p:cNvSpPr>
            <a:spLocks noGrp="1"/>
          </p:cNvSpPr>
          <p:nvPr>
            <p:ph type="sldNum" sz="quarter" idx="12"/>
          </p:nvPr>
        </p:nvSpPr>
        <p:spPr/>
        <p:txBody>
          <a:bodyPr/>
          <a:lstStyle/>
          <a:p>
            <a:fld id="{679F26AD-3368-4CDA-9790-C5153026B3FA}" type="slidenum">
              <a:rPr lang="en-US" smtClean="0"/>
              <a:t>‹#›</a:t>
            </a:fld>
            <a:endParaRPr lang="en-US"/>
          </a:p>
        </p:txBody>
      </p:sp>
    </p:spTree>
    <p:extLst>
      <p:ext uri="{BB962C8B-B14F-4D97-AF65-F5344CB8AC3E}">
        <p14:creationId xmlns:p14="http://schemas.microsoft.com/office/powerpoint/2010/main" val="206097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095FB1-692C-2154-7E44-D79FDF90E4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10E4-851E-49EB-0279-E12B0F3839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411FE-4086-4D8E-4FD5-17D89EA45F16}"/>
              </a:ext>
            </a:extLst>
          </p:cNvPr>
          <p:cNvSpPr>
            <a:spLocks noGrp="1"/>
          </p:cNvSpPr>
          <p:nvPr>
            <p:ph type="dt" sz="half" idx="10"/>
          </p:nvPr>
        </p:nvSpPr>
        <p:spPr/>
        <p:txBody>
          <a:bodyPr/>
          <a:lstStyle/>
          <a:p>
            <a:fld id="{24A57DB7-75BC-42FE-8B92-F6DC89BED2A8}" type="datetimeFigureOut">
              <a:rPr lang="en-US" smtClean="0"/>
              <a:t>4/19/2023</a:t>
            </a:fld>
            <a:endParaRPr lang="en-US"/>
          </a:p>
        </p:txBody>
      </p:sp>
      <p:sp>
        <p:nvSpPr>
          <p:cNvPr id="5" name="Footer Placeholder 4">
            <a:extLst>
              <a:ext uri="{FF2B5EF4-FFF2-40B4-BE49-F238E27FC236}">
                <a16:creationId xmlns:a16="http://schemas.microsoft.com/office/drawing/2014/main" id="{2E4D2A90-103B-AABC-577A-74B212C049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2C9E4F-0212-ACEF-F81A-E019E1766172}"/>
              </a:ext>
            </a:extLst>
          </p:cNvPr>
          <p:cNvSpPr>
            <a:spLocks noGrp="1"/>
          </p:cNvSpPr>
          <p:nvPr>
            <p:ph type="sldNum" sz="quarter" idx="12"/>
          </p:nvPr>
        </p:nvSpPr>
        <p:spPr/>
        <p:txBody>
          <a:bodyPr/>
          <a:lstStyle/>
          <a:p>
            <a:fld id="{679F26AD-3368-4CDA-9790-C5153026B3FA}" type="slidenum">
              <a:rPr lang="en-US" smtClean="0"/>
              <a:t>‹#›</a:t>
            </a:fld>
            <a:endParaRPr lang="en-US"/>
          </a:p>
        </p:txBody>
      </p:sp>
    </p:spTree>
    <p:extLst>
      <p:ext uri="{BB962C8B-B14F-4D97-AF65-F5344CB8AC3E}">
        <p14:creationId xmlns:p14="http://schemas.microsoft.com/office/powerpoint/2010/main" val="4082487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26EBA-180E-50C9-6079-6A476C565F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612706-AA3C-7C26-29B1-EFC6ED61B6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E208CF-48D8-5446-4B9E-8DB786576A32}"/>
              </a:ext>
            </a:extLst>
          </p:cNvPr>
          <p:cNvSpPr>
            <a:spLocks noGrp="1"/>
          </p:cNvSpPr>
          <p:nvPr>
            <p:ph type="dt" sz="half" idx="10"/>
          </p:nvPr>
        </p:nvSpPr>
        <p:spPr/>
        <p:txBody>
          <a:bodyPr/>
          <a:lstStyle/>
          <a:p>
            <a:fld id="{24A57DB7-75BC-42FE-8B92-F6DC89BED2A8}" type="datetimeFigureOut">
              <a:rPr lang="en-US" smtClean="0"/>
              <a:t>4/19/2023</a:t>
            </a:fld>
            <a:endParaRPr lang="en-US"/>
          </a:p>
        </p:txBody>
      </p:sp>
      <p:sp>
        <p:nvSpPr>
          <p:cNvPr id="5" name="Footer Placeholder 4">
            <a:extLst>
              <a:ext uri="{FF2B5EF4-FFF2-40B4-BE49-F238E27FC236}">
                <a16:creationId xmlns:a16="http://schemas.microsoft.com/office/drawing/2014/main" id="{1D594B19-711C-FE0E-4515-95CADA6376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40C5C5-1EE9-939C-703A-7D215A29268B}"/>
              </a:ext>
            </a:extLst>
          </p:cNvPr>
          <p:cNvSpPr>
            <a:spLocks noGrp="1"/>
          </p:cNvSpPr>
          <p:nvPr>
            <p:ph type="sldNum" sz="quarter" idx="12"/>
          </p:nvPr>
        </p:nvSpPr>
        <p:spPr/>
        <p:txBody>
          <a:bodyPr/>
          <a:lstStyle/>
          <a:p>
            <a:fld id="{679F26AD-3368-4CDA-9790-C5153026B3FA}" type="slidenum">
              <a:rPr lang="en-US" smtClean="0"/>
              <a:t>‹#›</a:t>
            </a:fld>
            <a:endParaRPr lang="en-US"/>
          </a:p>
        </p:txBody>
      </p:sp>
    </p:spTree>
    <p:extLst>
      <p:ext uri="{BB962C8B-B14F-4D97-AF65-F5344CB8AC3E}">
        <p14:creationId xmlns:p14="http://schemas.microsoft.com/office/powerpoint/2010/main" val="2822286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9B5C0-D164-D38B-9FB3-AADF11935B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419869-C8F3-0314-CA95-B4C6EA486E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4E84B4-88AD-D53F-EBDF-70A7C2AFA285}"/>
              </a:ext>
            </a:extLst>
          </p:cNvPr>
          <p:cNvSpPr>
            <a:spLocks noGrp="1"/>
          </p:cNvSpPr>
          <p:nvPr>
            <p:ph type="dt" sz="half" idx="10"/>
          </p:nvPr>
        </p:nvSpPr>
        <p:spPr/>
        <p:txBody>
          <a:bodyPr/>
          <a:lstStyle/>
          <a:p>
            <a:fld id="{24A57DB7-75BC-42FE-8B92-F6DC89BED2A8}" type="datetimeFigureOut">
              <a:rPr lang="en-US" smtClean="0"/>
              <a:t>4/19/2023</a:t>
            </a:fld>
            <a:endParaRPr lang="en-US"/>
          </a:p>
        </p:txBody>
      </p:sp>
      <p:sp>
        <p:nvSpPr>
          <p:cNvPr id="5" name="Footer Placeholder 4">
            <a:extLst>
              <a:ext uri="{FF2B5EF4-FFF2-40B4-BE49-F238E27FC236}">
                <a16:creationId xmlns:a16="http://schemas.microsoft.com/office/drawing/2014/main" id="{79C43A96-054E-23B2-F7A4-D5EB24EE34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B51990-919E-B94B-DA06-CDE0522379A3}"/>
              </a:ext>
            </a:extLst>
          </p:cNvPr>
          <p:cNvSpPr>
            <a:spLocks noGrp="1"/>
          </p:cNvSpPr>
          <p:nvPr>
            <p:ph type="sldNum" sz="quarter" idx="12"/>
          </p:nvPr>
        </p:nvSpPr>
        <p:spPr/>
        <p:txBody>
          <a:bodyPr/>
          <a:lstStyle/>
          <a:p>
            <a:fld id="{679F26AD-3368-4CDA-9790-C5153026B3FA}" type="slidenum">
              <a:rPr lang="en-US" smtClean="0"/>
              <a:t>‹#›</a:t>
            </a:fld>
            <a:endParaRPr lang="en-US"/>
          </a:p>
        </p:txBody>
      </p:sp>
    </p:spTree>
    <p:extLst>
      <p:ext uri="{BB962C8B-B14F-4D97-AF65-F5344CB8AC3E}">
        <p14:creationId xmlns:p14="http://schemas.microsoft.com/office/powerpoint/2010/main" val="230415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6C4EF-4FEA-C207-7D15-8B388C1808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53BC8-DC07-D94C-29C3-B06AE54833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B8547B-75CE-8C40-EF40-CD0DE1289D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515FBE-E99C-6393-9483-B9518182A449}"/>
              </a:ext>
            </a:extLst>
          </p:cNvPr>
          <p:cNvSpPr>
            <a:spLocks noGrp="1"/>
          </p:cNvSpPr>
          <p:nvPr>
            <p:ph type="dt" sz="half" idx="10"/>
          </p:nvPr>
        </p:nvSpPr>
        <p:spPr/>
        <p:txBody>
          <a:bodyPr/>
          <a:lstStyle/>
          <a:p>
            <a:fld id="{24A57DB7-75BC-42FE-8B92-F6DC89BED2A8}" type="datetimeFigureOut">
              <a:rPr lang="en-US" smtClean="0"/>
              <a:t>4/19/2023</a:t>
            </a:fld>
            <a:endParaRPr lang="en-US"/>
          </a:p>
        </p:txBody>
      </p:sp>
      <p:sp>
        <p:nvSpPr>
          <p:cNvPr id="6" name="Footer Placeholder 5">
            <a:extLst>
              <a:ext uri="{FF2B5EF4-FFF2-40B4-BE49-F238E27FC236}">
                <a16:creationId xmlns:a16="http://schemas.microsoft.com/office/drawing/2014/main" id="{B55F8DA0-578A-6EB2-3A18-E5809E0E4A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01DEB1-1ADE-7D8E-A5E7-56A98B5A4137}"/>
              </a:ext>
            </a:extLst>
          </p:cNvPr>
          <p:cNvSpPr>
            <a:spLocks noGrp="1"/>
          </p:cNvSpPr>
          <p:nvPr>
            <p:ph type="sldNum" sz="quarter" idx="12"/>
          </p:nvPr>
        </p:nvSpPr>
        <p:spPr/>
        <p:txBody>
          <a:bodyPr/>
          <a:lstStyle/>
          <a:p>
            <a:fld id="{679F26AD-3368-4CDA-9790-C5153026B3FA}" type="slidenum">
              <a:rPr lang="en-US" smtClean="0"/>
              <a:t>‹#›</a:t>
            </a:fld>
            <a:endParaRPr lang="en-US"/>
          </a:p>
        </p:txBody>
      </p:sp>
    </p:spTree>
    <p:extLst>
      <p:ext uri="{BB962C8B-B14F-4D97-AF65-F5344CB8AC3E}">
        <p14:creationId xmlns:p14="http://schemas.microsoft.com/office/powerpoint/2010/main" val="161175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7D4CD-D40D-ED55-B9E9-A233BEC546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61720D-2F5D-E860-967F-95BC01F9B0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0B418D-822F-6E7B-65E6-F3984844FE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702EC1-E5A0-8EDB-E6F6-C00DCD6446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284033-DCA7-BFAF-AE71-FD0AAE7F49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6C8474-89F5-79E1-41D3-68A49F3275C1}"/>
              </a:ext>
            </a:extLst>
          </p:cNvPr>
          <p:cNvSpPr>
            <a:spLocks noGrp="1"/>
          </p:cNvSpPr>
          <p:nvPr>
            <p:ph type="dt" sz="half" idx="10"/>
          </p:nvPr>
        </p:nvSpPr>
        <p:spPr/>
        <p:txBody>
          <a:bodyPr/>
          <a:lstStyle/>
          <a:p>
            <a:fld id="{24A57DB7-75BC-42FE-8B92-F6DC89BED2A8}" type="datetimeFigureOut">
              <a:rPr lang="en-US" smtClean="0"/>
              <a:t>4/19/2023</a:t>
            </a:fld>
            <a:endParaRPr lang="en-US"/>
          </a:p>
        </p:txBody>
      </p:sp>
      <p:sp>
        <p:nvSpPr>
          <p:cNvPr id="8" name="Footer Placeholder 7">
            <a:extLst>
              <a:ext uri="{FF2B5EF4-FFF2-40B4-BE49-F238E27FC236}">
                <a16:creationId xmlns:a16="http://schemas.microsoft.com/office/drawing/2014/main" id="{86156562-517E-2B1B-A046-B119898E79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019A94-605C-BA5A-0C3F-A410C117BC52}"/>
              </a:ext>
            </a:extLst>
          </p:cNvPr>
          <p:cNvSpPr>
            <a:spLocks noGrp="1"/>
          </p:cNvSpPr>
          <p:nvPr>
            <p:ph type="sldNum" sz="quarter" idx="12"/>
          </p:nvPr>
        </p:nvSpPr>
        <p:spPr/>
        <p:txBody>
          <a:bodyPr/>
          <a:lstStyle/>
          <a:p>
            <a:fld id="{679F26AD-3368-4CDA-9790-C5153026B3FA}" type="slidenum">
              <a:rPr lang="en-US" smtClean="0"/>
              <a:t>‹#›</a:t>
            </a:fld>
            <a:endParaRPr lang="en-US"/>
          </a:p>
        </p:txBody>
      </p:sp>
    </p:spTree>
    <p:extLst>
      <p:ext uri="{BB962C8B-B14F-4D97-AF65-F5344CB8AC3E}">
        <p14:creationId xmlns:p14="http://schemas.microsoft.com/office/powerpoint/2010/main" val="3118196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A50EB-725F-7052-A707-A2E0F42DC9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67A677-C63A-4283-30E9-B4A25DCCF79E}"/>
              </a:ext>
            </a:extLst>
          </p:cNvPr>
          <p:cNvSpPr>
            <a:spLocks noGrp="1"/>
          </p:cNvSpPr>
          <p:nvPr>
            <p:ph type="dt" sz="half" idx="10"/>
          </p:nvPr>
        </p:nvSpPr>
        <p:spPr/>
        <p:txBody>
          <a:bodyPr/>
          <a:lstStyle/>
          <a:p>
            <a:fld id="{24A57DB7-75BC-42FE-8B92-F6DC89BED2A8}" type="datetimeFigureOut">
              <a:rPr lang="en-US" smtClean="0"/>
              <a:t>4/19/2023</a:t>
            </a:fld>
            <a:endParaRPr lang="en-US"/>
          </a:p>
        </p:txBody>
      </p:sp>
      <p:sp>
        <p:nvSpPr>
          <p:cNvPr id="4" name="Footer Placeholder 3">
            <a:extLst>
              <a:ext uri="{FF2B5EF4-FFF2-40B4-BE49-F238E27FC236}">
                <a16:creationId xmlns:a16="http://schemas.microsoft.com/office/drawing/2014/main" id="{0E2EE5BB-97B1-DF1E-CD47-11F898E539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DB6065-F955-F672-7BF6-2814E40586C0}"/>
              </a:ext>
            </a:extLst>
          </p:cNvPr>
          <p:cNvSpPr>
            <a:spLocks noGrp="1"/>
          </p:cNvSpPr>
          <p:nvPr>
            <p:ph type="sldNum" sz="quarter" idx="12"/>
          </p:nvPr>
        </p:nvSpPr>
        <p:spPr/>
        <p:txBody>
          <a:bodyPr/>
          <a:lstStyle/>
          <a:p>
            <a:fld id="{679F26AD-3368-4CDA-9790-C5153026B3FA}" type="slidenum">
              <a:rPr lang="en-US" smtClean="0"/>
              <a:t>‹#›</a:t>
            </a:fld>
            <a:endParaRPr lang="en-US"/>
          </a:p>
        </p:txBody>
      </p:sp>
    </p:spTree>
    <p:extLst>
      <p:ext uri="{BB962C8B-B14F-4D97-AF65-F5344CB8AC3E}">
        <p14:creationId xmlns:p14="http://schemas.microsoft.com/office/powerpoint/2010/main" val="2954877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1E8CCE-A2E0-3258-7F59-FF2D38EC2757}"/>
              </a:ext>
            </a:extLst>
          </p:cNvPr>
          <p:cNvSpPr>
            <a:spLocks noGrp="1"/>
          </p:cNvSpPr>
          <p:nvPr>
            <p:ph type="dt" sz="half" idx="10"/>
          </p:nvPr>
        </p:nvSpPr>
        <p:spPr/>
        <p:txBody>
          <a:bodyPr/>
          <a:lstStyle/>
          <a:p>
            <a:fld id="{24A57DB7-75BC-42FE-8B92-F6DC89BED2A8}" type="datetimeFigureOut">
              <a:rPr lang="en-US" smtClean="0"/>
              <a:t>4/19/2023</a:t>
            </a:fld>
            <a:endParaRPr lang="en-US"/>
          </a:p>
        </p:txBody>
      </p:sp>
      <p:sp>
        <p:nvSpPr>
          <p:cNvPr id="3" name="Footer Placeholder 2">
            <a:extLst>
              <a:ext uri="{FF2B5EF4-FFF2-40B4-BE49-F238E27FC236}">
                <a16:creationId xmlns:a16="http://schemas.microsoft.com/office/drawing/2014/main" id="{E5B01ED8-A2B3-4580-8C6F-07F89129DB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66F436-4A13-B794-193E-BF8850D7467A}"/>
              </a:ext>
            </a:extLst>
          </p:cNvPr>
          <p:cNvSpPr>
            <a:spLocks noGrp="1"/>
          </p:cNvSpPr>
          <p:nvPr>
            <p:ph type="sldNum" sz="quarter" idx="12"/>
          </p:nvPr>
        </p:nvSpPr>
        <p:spPr/>
        <p:txBody>
          <a:bodyPr/>
          <a:lstStyle/>
          <a:p>
            <a:fld id="{679F26AD-3368-4CDA-9790-C5153026B3FA}" type="slidenum">
              <a:rPr lang="en-US" smtClean="0"/>
              <a:t>‹#›</a:t>
            </a:fld>
            <a:endParaRPr lang="en-US"/>
          </a:p>
        </p:txBody>
      </p:sp>
    </p:spTree>
    <p:extLst>
      <p:ext uri="{BB962C8B-B14F-4D97-AF65-F5344CB8AC3E}">
        <p14:creationId xmlns:p14="http://schemas.microsoft.com/office/powerpoint/2010/main" val="2051492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E415F-49FA-48C6-0E01-5675FE163D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1682C6-6B89-95D6-62A9-969454CC7E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75103D-2310-A0BD-85EB-4A1BB7646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F7C13D-A784-BFAE-FA7F-92B89CCFF9FC}"/>
              </a:ext>
            </a:extLst>
          </p:cNvPr>
          <p:cNvSpPr>
            <a:spLocks noGrp="1"/>
          </p:cNvSpPr>
          <p:nvPr>
            <p:ph type="dt" sz="half" idx="10"/>
          </p:nvPr>
        </p:nvSpPr>
        <p:spPr/>
        <p:txBody>
          <a:bodyPr/>
          <a:lstStyle/>
          <a:p>
            <a:fld id="{24A57DB7-75BC-42FE-8B92-F6DC89BED2A8}" type="datetimeFigureOut">
              <a:rPr lang="en-US" smtClean="0"/>
              <a:t>4/19/2023</a:t>
            </a:fld>
            <a:endParaRPr lang="en-US"/>
          </a:p>
        </p:txBody>
      </p:sp>
      <p:sp>
        <p:nvSpPr>
          <p:cNvPr id="6" name="Footer Placeholder 5">
            <a:extLst>
              <a:ext uri="{FF2B5EF4-FFF2-40B4-BE49-F238E27FC236}">
                <a16:creationId xmlns:a16="http://schemas.microsoft.com/office/drawing/2014/main" id="{A8874EAC-3E7C-2BEE-E7CD-963E67178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DB89DF-C882-25BC-1526-F329697DCFF6}"/>
              </a:ext>
            </a:extLst>
          </p:cNvPr>
          <p:cNvSpPr>
            <a:spLocks noGrp="1"/>
          </p:cNvSpPr>
          <p:nvPr>
            <p:ph type="sldNum" sz="quarter" idx="12"/>
          </p:nvPr>
        </p:nvSpPr>
        <p:spPr/>
        <p:txBody>
          <a:bodyPr/>
          <a:lstStyle/>
          <a:p>
            <a:fld id="{679F26AD-3368-4CDA-9790-C5153026B3FA}" type="slidenum">
              <a:rPr lang="en-US" smtClean="0"/>
              <a:t>‹#›</a:t>
            </a:fld>
            <a:endParaRPr lang="en-US"/>
          </a:p>
        </p:txBody>
      </p:sp>
    </p:spTree>
    <p:extLst>
      <p:ext uri="{BB962C8B-B14F-4D97-AF65-F5344CB8AC3E}">
        <p14:creationId xmlns:p14="http://schemas.microsoft.com/office/powerpoint/2010/main" val="1565623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A7275-ACF6-F1E4-E87C-EFE9E598C7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6CB742-F891-645D-DF20-2E6E512704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7474AF-C188-5028-643C-110222E145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BAD134-8C8C-83A6-5F32-ADC1774D0F06}"/>
              </a:ext>
            </a:extLst>
          </p:cNvPr>
          <p:cNvSpPr>
            <a:spLocks noGrp="1"/>
          </p:cNvSpPr>
          <p:nvPr>
            <p:ph type="dt" sz="half" idx="10"/>
          </p:nvPr>
        </p:nvSpPr>
        <p:spPr/>
        <p:txBody>
          <a:bodyPr/>
          <a:lstStyle/>
          <a:p>
            <a:fld id="{24A57DB7-75BC-42FE-8B92-F6DC89BED2A8}" type="datetimeFigureOut">
              <a:rPr lang="en-US" smtClean="0"/>
              <a:t>4/19/2023</a:t>
            </a:fld>
            <a:endParaRPr lang="en-US"/>
          </a:p>
        </p:txBody>
      </p:sp>
      <p:sp>
        <p:nvSpPr>
          <p:cNvPr id="6" name="Footer Placeholder 5">
            <a:extLst>
              <a:ext uri="{FF2B5EF4-FFF2-40B4-BE49-F238E27FC236}">
                <a16:creationId xmlns:a16="http://schemas.microsoft.com/office/drawing/2014/main" id="{6E2E8ED6-AAF7-6148-6679-B91986A80B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32E924-E8CC-82F9-26D9-8B1A726A0437}"/>
              </a:ext>
            </a:extLst>
          </p:cNvPr>
          <p:cNvSpPr>
            <a:spLocks noGrp="1"/>
          </p:cNvSpPr>
          <p:nvPr>
            <p:ph type="sldNum" sz="quarter" idx="12"/>
          </p:nvPr>
        </p:nvSpPr>
        <p:spPr/>
        <p:txBody>
          <a:bodyPr/>
          <a:lstStyle/>
          <a:p>
            <a:fld id="{679F26AD-3368-4CDA-9790-C5153026B3FA}" type="slidenum">
              <a:rPr lang="en-US" smtClean="0"/>
              <a:t>‹#›</a:t>
            </a:fld>
            <a:endParaRPr lang="en-US"/>
          </a:p>
        </p:txBody>
      </p:sp>
    </p:spTree>
    <p:extLst>
      <p:ext uri="{BB962C8B-B14F-4D97-AF65-F5344CB8AC3E}">
        <p14:creationId xmlns:p14="http://schemas.microsoft.com/office/powerpoint/2010/main" val="376778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322592-BC02-CFDA-8B1F-A8424B0EF1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01D58A-B54C-9C19-6687-C12B1BC035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2C3EE9-2671-22A5-6202-AD7EE8BF6C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A57DB7-75BC-42FE-8B92-F6DC89BED2A8}" type="datetimeFigureOut">
              <a:rPr lang="en-US" smtClean="0"/>
              <a:t>4/19/2023</a:t>
            </a:fld>
            <a:endParaRPr lang="en-US"/>
          </a:p>
        </p:txBody>
      </p:sp>
      <p:sp>
        <p:nvSpPr>
          <p:cNvPr id="5" name="Footer Placeholder 4">
            <a:extLst>
              <a:ext uri="{FF2B5EF4-FFF2-40B4-BE49-F238E27FC236}">
                <a16:creationId xmlns:a16="http://schemas.microsoft.com/office/drawing/2014/main" id="{2A43AAA6-D2CF-FC85-7111-A4E49C8001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51C3DC-5486-DCA5-67F7-7DD67314D2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F26AD-3368-4CDA-9790-C5153026B3FA}" type="slidenum">
              <a:rPr lang="en-US" smtClean="0"/>
              <a:t>‹#›</a:t>
            </a:fld>
            <a:endParaRPr lang="en-US"/>
          </a:p>
        </p:txBody>
      </p:sp>
    </p:spTree>
    <p:extLst>
      <p:ext uri="{BB962C8B-B14F-4D97-AF65-F5344CB8AC3E}">
        <p14:creationId xmlns:p14="http://schemas.microsoft.com/office/powerpoint/2010/main" val="268609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2">
            <a:extLst>
              <a:ext uri="{FF2B5EF4-FFF2-40B4-BE49-F238E27FC236}">
                <a16:creationId xmlns:a16="http://schemas.microsoft.com/office/drawing/2014/main" id="{92AEDFAF-70BD-782C-7D42-C3A0BC181655}"/>
              </a:ext>
            </a:extLst>
          </p:cNvPr>
          <p:cNvSpPr txBox="1">
            <a:spLocks noChangeArrowheads="1"/>
          </p:cNvSpPr>
          <p:nvPr/>
        </p:nvSpPr>
        <p:spPr bwMode="auto">
          <a:xfrm>
            <a:off x="3009901" y="1146176"/>
            <a:ext cx="77390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hlink"/>
              </a:buClr>
              <a:buChar char="–"/>
              <a:defRPr sz="2800" b="1">
                <a:solidFill>
                  <a:schemeClr val="tx1"/>
                </a:solidFill>
                <a:latin typeface="Arial" panose="020B0604020202020204" pitchFamily="34" charset="0"/>
              </a:defRPr>
            </a:lvl2pPr>
            <a:lvl3pPr marL="1143000" indent="-228600">
              <a:spcBef>
                <a:spcPct val="20000"/>
              </a:spcBef>
              <a:buClr>
                <a:schemeClr val="hlink"/>
              </a:buClr>
              <a:buChar char="•"/>
              <a:defRPr sz="2400" b="1">
                <a:solidFill>
                  <a:schemeClr val="tx1"/>
                </a:solidFill>
                <a:latin typeface="Arial" panose="020B0604020202020204" pitchFamily="34" charset="0"/>
              </a:defRPr>
            </a:lvl3pPr>
            <a:lvl4pPr marL="1600200" indent="-228600">
              <a:spcBef>
                <a:spcPct val="20000"/>
              </a:spcBef>
              <a:buClr>
                <a:schemeClr val="hlink"/>
              </a:buClr>
              <a:buChar char="–"/>
              <a:defRPr sz="2000" b="1">
                <a:solidFill>
                  <a:schemeClr val="tx1"/>
                </a:solidFill>
                <a:latin typeface="Arial" panose="020B0604020202020204" pitchFamily="34" charset="0"/>
              </a:defRPr>
            </a:lvl4pPr>
            <a:lvl5pPr marL="2057400" indent="-228600">
              <a:spcBef>
                <a:spcPct val="20000"/>
              </a:spcBef>
              <a:buClr>
                <a:schemeClr val="hlink"/>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2100">
                <a:latin typeface="Book Antiqua" panose="02040602050305030304" pitchFamily="18" charset="0"/>
              </a:rPr>
              <a:t>RUNGTA COLLEGE OF DENTAL SCIENCES &amp; RESEARCH </a:t>
            </a:r>
          </a:p>
        </p:txBody>
      </p:sp>
      <p:sp>
        <p:nvSpPr>
          <p:cNvPr id="3075" name="TextBox 3">
            <a:extLst>
              <a:ext uri="{FF2B5EF4-FFF2-40B4-BE49-F238E27FC236}">
                <a16:creationId xmlns:a16="http://schemas.microsoft.com/office/drawing/2014/main" id="{18AEE972-9893-E5B1-D899-6B326548951E}"/>
              </a:ext>
            </a:extLst>
          </p:cNvPr>
          <p:cNvSpPr txBox="1">
            <a:spLocks noChangeArrowheads="1"/>
          </p:cNvSpPr>
          <p:nvPr/>
        </p:nvSpPr>
        <p:spPr bwMode="auto">
          <a:xfrm>
            <a:off x="1455174" y="2747964"/>
            <a:ext cx="94239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hlink"/>
              </a:buClr>
              <a:buChar char="–"/>
              <a:defRPr sz="2800" b="1">
                <a:solidFill>
                  <a:schemeClr val="tx1"/>
                </a:solidFill>
                <a:latin typeface="Arial" panose="020B0604020202020204" pitchFamily="34" charset="0"/>
              </a:defRPr>
            </a:lvl2pPr>
            <a:lvl3pPr marL="1143000" indent="-228600">
              <a:spcBef>
                <a:spcPct val="20000"/>
              </a:spcBef>
              <a:buClr>
                <a:schemeClr val="hlink"/>
              </a:buClr>
              <a:buChar char="•"/>
              <a:defRPr sz="2400" b="1">
                <a:solidFill>
                  <a:schemeClr val="tx1"/>
                </a:solidFill>
                <a:latin typeface="Arial" panose="020B0604020202020204" pitchFamily="34" charset="0"/>
              </a:defRPr>
            </a:lvl3pPr>
            <a:lvl4pPr marL="1600200" indent="-228600">
              <a:spcBef>
                <a:spcPct val="20000"/>
              </a:spcBef>
              <a:buClr>
                <a:schemeClr val="hlink"/>
              </a:buClr>
              <a:buChar char="–"/>
              <a:defRPr sz="2000" b="1">
                <a:solidFill>
                  <a:schemeClr val="tx1"/>
                </a:solidFill>
                <a:latin typeface="Arial" panose="020B0604020202020204" pitchFamily="34" charset="0"/>
              </a:defRPr>
            </a:lvl4pPr>
            <a:lvl5pPr marL="2057400" indent="-228600">
              <a:spcBef>
                <a:spcPct val="20000"/>
              </a:spcBef>
              <a:buClr>
                <a:schemeClr val="hlink"/>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2800" dirty="0">
                <a:latin typeface="Book Antiqua" panose="02040602050305030304" pitchFamily="18" charset="0"/>
              </a:rPr>
              <a:t>TITLE OF THE TOPIC: </a:t>
            </a:r>
            <a:r>
              <a:rPr lang="en-AU" sz="2800" b="1" dirty="0">
                <a:latin typeface="+mn-lt"/>
              </a:rPr>
              <a:t>MICROBIOLOGY IN ENDODONTICS</a:t>
            </a:r>
            <a:endParaRPr lang="en-US" altLang="en-US" sz="2800" dirty="0">
              <a:latin typeface="Book Antiqua" panose="02040602050305030304" pitchFamily="18" charset="0"/>
            </a:endParaRPr>
          </a:p>
        </p:txBody>
      </p:sp>
      <p:sp>
        <p:nvSpPr>
          <p:cNvPr id="3076" name="TextBox 5">
            <a:extLst>
              <a:ext uri="{FF2B5EF4-FFF2-40B4-BE49-F238E27FC236}">
                <a16:creationId xmlns:a16="http://schemas.microsoft.com/office/drawing/2014/main" id="{10D683A3-E83C-D0C1-495A-851D60D8BB85}"/>
              </a:ext>
            </a:extLst>
          </p:cNvPr>
          <p:cNvSpPr txBox="1">
            <a:spLocks noChangeArrowheads="1"/>
          </p:cNvSpPr>
          <p:nvPr/>
        </p:nvSpPr>
        <p:spPr bwMode="auto">
          <a:xfrm>
            <a:off x="2590801" y="5345114"/>
            <a:ext cx="85455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hlink"/>
              </a:buClr>
              <a:buChar char="–"/>
              <a:defRPr sz="2800" b="1">
                <a:solidFill>
                  <a:schemeClr val="tx1"/>
                </a:solidFill>
                <a:latin typeface="Arial" panose="020B0604020202020204" pitchFamily="34" charset="0"/>
              </a:defRPr>
            </a:lvl2pPr>
            <a:lvl3pPr marL="1143000" indent="-228600">
              <a:spcBef>
                <a:spcPct val="20000"/>
              </a:spcBef>
              <a:buClr>
                <a:schemeClr val="hlink"/>
              </a:buClr>
              <a:buChar char="•"/>
              <a:defRPr sz="2400" b="1">
                <a:solidFill>
                  <a:schemeClr val="tx1"/>
                </a:solidFill>
                <a:latin typeface="Arial" panose="020B0604020202020204" pitchFamily="34" charset="0"/>
              </a:defRPr>
            </a:lvl3pPr>
            <a:lvl4pPr marL="1600200" indent="-228600">
              <a:spcBef>
                <a:spcPct val="20000"/>
              </a:spcBef>
              <a:buClr>
                <a:schemeClr val="hlink"/>
              </a:buClr>
              <a:buChar char="–"/>
              <a:defRPr sz="2000" b="1">
                <a:solidFill>
                  <a:schemeClr val="tx1"/>
                </a:solidFill>
                <a:latin typeface="Arial" panose="020B0604020202020204" pitchFamily="34" charset="0"/>
              </a:defRPr>
            </a:lvl4pPr>
            <a:lvl5pPr marL="2057400" indent="-228600">
              <a:spcBef>
                <a:spcPct val="20000"/>
              </a:spcBef>
              <a:buClr>
                <a:schemeClr val="hlink"/>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2100">
                <a:latin typeface="Book Antiqua" panose="02040602050305030304" pitchFamily="18" charset="0"/>
              </a:rPr>
              <a:t>DEPARTMENT OF CONSERVATIVE DENTISTRY AND ENDODONTICS </a:t>
            </a:r>
          </a:p>
        </p:txBody>
      </p:sp>
      <p:pic>
        <p:nvPicPr>
          <p:cNvPr id="3077" name="Picture 6">
            <a:extLst>
              <a:ext uri="{FF2B5EF4-FFF2-40B4-BE49-F238E27FC236}">
                <a16:creationId xmlns:a16="http://schemas.microsoft.com/office/drawing/2014/main" id="{B71D9F78-ACF1-5C97-AFAA-77CEA4A15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781" r="15781"/>
          <a:stretch>
            <a:fillRect/>
          </a:stretch>
        </p:blipFill>
        <p:spPr bwMode="auto">
          <a:xfrm>
            <a:off x="1524000" y="-19050"/>
            <a:ext cx="1563688"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Slide Number Placeholder 1">
            <a:extLst>
              <a:ext uri="{FF2B5EF4-FFF2-40B4-BE49-F238E27FC236}">
                <a16:creationId xmlns:a16="http://schemas.microsoft.com/office/drawing/2014/main" id="{AFBA7358-CCB0-2978-25EE-0C814056F87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hlink"/>
              </a:buClr>
              <a:buChar char="–"/>
              <a:defRPr sz="2800" b="1">
                <a:solidFill>
                  <a:schemeClr val="tx1"/>
                </a:solidFill>
                <a:latin typeface="Arial" panose="020B0604020202020204" pitchFamily="34" charset="0"/>
              </a:defRPr>
            </a:lvl2pPr>
            <a:lvl3pPr marL="1143000" indent="-228600">
              <a:spcBef>
                <a:spcPct val="20000"/>
              </a:spcBef>
              <a:buClr>
                <a:schemeClr val="hlink"/>
              </a:buClr>
              <a:buChar char="•"/>
              <a:defRPr sz="2400" b="1">
                <a:solidFill>
                  <a:schemeClr val="tx1"/>
                </a:solidFill>
                <a:latin typeface="Arial" panose="020B0604020202020204" pitchFamily="34" charset="0"/>
              </a:defRPr>
            </a:lvl3pPr>
            <a:lvl4pPr marL="1600200" indent="-228600">
              <a:spcBef>
                <a:spcPct val="20000"/>
              </a:spcBef>
              <a:buClr>
                <a:schemeClr val="hlink"/>
              </a:buClr>
              <a:buChar char="–"/>
              <a:defRPr sz="2000" b="1">
                <a:solidFill>
                  <a:schemeClr val="tx1"/>
                </a:solidFill>
                <a:latin typeface="Arial" panose="020B0604020202020204" pitchFamily="34" charset="0"/>
              </a:defRPr>
            </a:lvl4pPr>
            <a:lvl5pPr marL="2057400" indent="-228600">
              <a:spcBef>
                <a:spcPct val="20000"/>
              </a:spcBef>
              <a:buClr>
                <a:schemeClr val="hlink"/>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9pPr>
          </a:lstStyle>
          <a:p>
            <a:pPr>
              <a:spcBef>
                <a:spcPct val="0"/>
              </a:spcBef>
              <a:buClrTx/>
              <a:buFontTx/>
              <a:buNone/>
            </a:pPr>
            <a:fld id="{BBAFFE83-C04D-42AB-8CD8-ABA8A3DC5867}" type="slidenum">
              <a:rPr lang="en-US" altLang="en-US" sz="1400" b="0">
                <a:latin typeface="Times New Roman" panose="02020603050405020304" pitchFamily="18" charset="0"/>
              </a:rPr>
              <a:pPr>
                <a:spcBef>
                  <a:spcPct val="0"/>
                </a:spcBef>
                <a:buClrTx/>
                <a:buFontTx/>
                <a:buNone/>
              </a:pPr>
              <a:t>1</a:t>
            </a:fld>
            <a:endParaRPr lang="en-US" altLang="en-US" sz="1400" b="0">
              <a:latin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75520" y="0"/>
            <a:ext cx="8640960" cy="6858000"/>
          </a:xfrm>
        </p:spPr>
        <p:txBody>
          <a:bodyPr>
            <a:normAutofit lnSpcReduction="10000"/>
          </a:bodyPr>
          <a:lstStyle/>
          <a:p>
            <a:pPr>
              <a:buNone/>
            </a:pPr>
            <a:endParaRPr lang="en-AU" sz="3200" dirty="0"/>
          </a:p>
          <a:p>
            <a:r>
              <a:rPr lang="en-AU" sz="3200" dirty="0" err="1"/>
              <a:t>Osteoclast</a:t>
            </a:r>
            <a:r>
              <a:rPr lang="en-AU" sz="3200" dirty="0"/>
              <a:t> activating factor and prostaglandins production is a result of </a:t>
            </a:r>
            <a:r>
              <a:rPr lang="en-AU" sz="3200" u="sng" dirty="0" err="1"/>
              <a:t>peptidoglycan</a:t>
            </a:r>
            <a:r>
              <a:rPr lang="en-AU" sz="3200" u="sng" dirty="0"/>
              <a:t> action</a:t>
            </a:r>
          </a:p>
          <a:p>
            <a:endParaRPr lang="en-AU" sz="3200" dirty="0"/>
          </a:p>
          <a:p>
            <a:r>
              <a:rPr lang="en-AU" sz="3200" dirty="0"/>
              <a:t>Immunologically </a:t>
            </a:r>
            <a:r>
              <a:rPr lang="en-AU" sz="3200" dirty="0" err="1"/>
              <a:t>peptidoglycans</a:t>
            </a:r>
            <a:r>
              <a:rPr lang="en-AU" sz="3200" dirty="0"/>
              <a:t> activate, complement and stimulate </a:t>
            </a:r>
            <a:r>
              <a:rPr lang="en-AU" sz="3200" dirty="0">
                <a:solidFill>
                  <a:srgbClr val="FFFF00"/>
                </a:solidFill>
              </a:rPr>
              <a:t>B lymphocytes.</a:t>
            </a:r>
          </a:p>
          <a:p>
            <a:endParaRPr lang="en-AU" sz="3200" dirty="0"/>
          </a:p>
          <a:p>
            <a:r>
              <a:rPr lang="en-AU" sz="3200" dirty="0" err="1"/>
              <a:t>Lipoteochoic</a:t>
            </a:r>
            <a:r>
              <a:rPr lang="en-AU" sz="3200" dirty="0"/>
              <a:t> acids enhance the destructive process by inducing bone </a:t>
            </a:r>
            <a:r>
              <a:rPr lang="en-AU" sz="3200" dirty="0" err="1"/>
              <a:t>resorption</a:t>
            </a:r>
            <a:r>
              <a:rPr lang="en-AU" sz="3200" dirty="0"/>
              <a:t> and immunologically by activating the complement system.</a:t>
            </a:r>
          </a:p>
          <a:p>
            <a:endParaRPr lang="en-AU" sz="3200" dirty="0"/>
          </a:p>
          <a:p>
            <a:r>
              <a:rPr lang="en-AU" sz="3200" dirty="0"/>
              <a:t>Both mediators enhance the </a:t>
            </a:r>
            <a:r>
              <a:rPr lang="en-AU" sz="3200" dirty="0" err="1"/>
              <a:t>pathogenicity</a:t>
            </a:r>
            <a:r>
              <a:rPr lang="en-AU" sz="3200" dirty="0"/>
              <a:t> and symptoms of infectious disease of the </a:t>
            </a:r>
            <a:r>
              <a:rPr lang="en-AU" sz="3200" dirty="0" err="1"/>
              <a:t>periapical</a:t>
            </a:r>
            <a:r>
              <a:rPr lang="en-AU" sz="3200" dirty="0"/>
              <a:t> tissue</a:t>
            </a:r>
          </a:p>
        </p:txBody>
      </p:sp>
      <p:sp>
        <p:nvSpPr>
          <p:cNvPr id="5" name="Slide Number Placeholder 4"/>
          <p:cNvSpPr>
            <a:spLocks noGrp="1"/>
          </p:cNvSpPr>
          <p:nvPr>
            <p:ph type="sldNum" sz="quarter" idx="12"/>
          </p:nvPr>
        </p:nvSpPr>
        <p:spPr/>
        <p:txBody>
          <a:bodyPr/>
          <a:lstStyle/>
          <a:p>
            <a:fld id="{9E78C9EA-A0E9-4CC6-B5CF-6D7A8352DCB3}" type="slidenum">
              <a:rPr lang="en-AU" smtClean="0"/>
              <a:pPr/>
              <a:t>10</a:t>
            </a:fld>
            <a:endParaRPr lang="en-A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75520" y="260648"/>
            <a:ext cx="8640960" cy="6192688"/>
          </a:xfrm>
        </p:spPr>
        <p:txBody>
          <a:bodyPr>
            <a:normAutofit/>
          </a:bodyPr>
          <a:lstStyle/>
          <a:p>
            <a:r>
              <a:rPr lang="en-AU" sz="3200" dirty="0" err="1"/>
              <a:t>Enterococci</a:t>
            </a:r>
            <a:r>
              <a:rPr lang="en-AU" sz="3200" dirty="0"/>
              <a:t>, commonly residents of digestive tract, were also commonly recovered in </a:t>
            </a:r>
            <a:r>
              <a:rPr lang="en-AU" sz="3200" dirty="0" err="1"/>
              <a:t>endodontics</a:t>
            </a:r>
            <a:r>
              <a:rPr lang="en-AU" sz="3200" dirty="0"/>
              <a:t> cultures.</a:t>
            </a:r>
          </a:p>
          <a:p>
            <a:endParaRPr lang="en-AU" sz="3200" dirty="0"/>
          </a:p>
          <a:p>
            <a:r>
              <a:rPr lang="en-AU" sz="3200" dirty="0"/>
              <a:t>Some species such as S. </a:t>
            </a:r>
            <a:r>
              <a:rPr lang="en-AU" sz="3200" dirty="0" err="1"/>
              <a:t>faecalis</a:t>
            </a:r>
            <a:r>
              <a:rPr lang="en-AU" sz="3200" dirty="0"/>
              <a:t> are difficult to eliminate from endodontic infections because of their resistance to many antimicrobial agents</a:t>
            </a:r>
          </a:p>
          <a:p>
            <a:endParaRPr lang="en-AU" sz="3200" dirty="0"/>
          </a:p>
          <a:p>
            <a:endParaRPr lang="en-AU" sz="3200" dirty="0"/>
          </a:p>
        </p:txBody>
      </p:sp>
      <p:sp>
        <p:nvSpPr>
          <p:cNvPr id="5" name="Slide Number Placeholder 4"/>
          <p:cNvSpPr>
            <a:spLocks noGrp="1"/>
          </p:cNvSpPr>
          <p:nvPr>
            <p:ph type="sldNum" sz="quarter" idx="12"/>
          </p:nvPr>
        </p:nvSpPr>
        <p:spPr/>
        <p:txBody>
          <a:bodyPr/>
          <a:lstStyle/>
          <a:p>
            <a:fld id="{9E78C9EA-A0E9-4CC6-B5CF-6D7A8352DCB3}" type="slidenum">
              <a:rPr lang="en-AU" smtClean="0"/>
              <a:pPr/>
              <a:t>11</a:t>
            </a:fld>
            <a:endParaRPr lang="en-A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03512" y="-243408"/>
            <a:ext cx="8784976" cy="1143000"/>
          </a:xfrm>
        </p:spPr>
        <p:txBody>
          <a:bodyPr/>
          <a:lstStyle/>
          <a:p>
            <a:r>
              <a:rPr lang="en-AU" b="1" i="1" dirty="0"/>
              <a:t>Anaerobes</a:t>
            </a:r>
          </a:p>
        </p:txBody>
      </p:sp>
      <p:sp>
        <p:nvSpPr>
          <p:cNvPr id="5" name="Content Placeholder 4"/>
          <p:cNvSpPr>
            <a:spLocks noGrp="1"/>
          </p:cNvSpPr>
          <p:nvPr>
            <p:ph sz="quarter" idx="1"/>
          </p:nvPr>
        </p:nvSpPr>
        <p:spPr>
          <a:xfrm>
            <a:off x="1703512" y="1196752"/>
            <a:ext cx="8784976" cy="4823048"/>
          </a:xfrm>
        </p:spPr>
        <p:txBody>
          <a:bodyPr>
            <a:normAutofit/>
          </a:bodyPr>
          <a:lstStyle/>
          <a:p>
            <a:r>
              <a:rPr lang="en-AU" sz="3200" dirty="0"/>
              <a:t>Prior to 1969, very few strains of strict anaerobes were isolated and identified because of inadequate anaerobic culturing methods</a:t>
            </a:r>
          </a:p>
          <a:p>
            <a:endParaRPr lang="en-AU" sz="3200" dirty="0"/>
          </a:p>
          <a:p>
            <a:r>
              <a:rPr lang="en-AU" sz="3200" dirty="0"/>
              <a:t>The importance of anaerobic bacteria in </a:t>
            </a:r>
            <a:r>
              <a:rPr lang="en-AU" sz="3200" dirty="0" err="1"/>
              <a:t>pulpal</a:t>
            </a:r>
            <a:r>
              <a:rPr lang="en-AU" sz="3200" dirty="0"/>
              <a:t> and </a:t>
            </a:r>
            <a:r>
              <a:rPr lang="en-AU" sz="3200" dirty="0" err="1"/>
              <a:t>periapical</a:t>
            </a:r>
            <a:r>
              <a:rPr lang="en-AU" sz="3200" dirty="0"/>
              <a:t> </a:t>
            </a:r>
            <a:r>
              <a:rPr lang="en-AU" sz="3200" dirty="0" err="1"/>
              <a:t>pathoses</a:t>
            </a:r>
            <a:r>
              <a:rPr lang="en-AU" sz="3200" dirty="0"/>
              <a:t> has been revealed with the developing anaerobic culturing methods and use of both selective and non selective culture media</a:t>
            </a:r>
          </a:p>
        </p:txBody>
      </p:sp>
      <p:sp>
        <p:nvSpPr>
          <p:cNvPr id="7" name="Slide Number Placeholder 6"/>
          <p:cNvSpPr>
            <a:spLocks noGrp="1"/>
          </p:cNvSpPr>
          <p:nvPr>
            <p:ph type="sldNum" sz="quarter" idx="12"/>
          </p:nvPr>
        </p:nvSpPr>
        <p:spPr/>
        <p:txBody>
          <a:bodyPr/>
          <a:lstStyle/>
          <a:p>
            <a:fld id="{9E78C9EA-A0E9-4CC6-B5CF-6D7A8352DCB3}" type="slidenum">
              <a:rPr lang="en-AU" smtClean="0"/>
              <a:pPr/>
              <a:t>12</a:t>
            </a:fld>
            <a:endParaRPr lang="en-A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75520" y="260648"/>
            <a:ext cx="8435280" cy="6336704"/>
          </a:xfrm>
        </p:spPr>
        <p:txBody>
          <a:bodyPr>
            <a:normAutofit/>
          </a:bodyPr>
          <a:lstStyle/>
          <a:p>
            <a:r>
              <a:rPr lang="en-AU" sz="3200" dirty="0"/>
              <a:t>However, even with the most sophisticated culture methods, there are still many </a:t>
            </a:r>
            <a:r>
              <a:rPr lang="en-AU" sz="3200" dirty="0" err="1"/>
              <a:t>m.orgs</a:t>
            </a:r>
            <a:r>
              <a:rPr lang="en-AU" sz="3200" dirty="0"/>
              <a:t> that remain uncultivable</a:t>
            </a:r>
          </a:p>
          <a:p>
            <a:endParaRPr lang="en-AU" sz="3200" dirty="0"/>
          </a:p>
          <a:p>
            <a:r>
              <a:rPr lang="en-AU" sz="3200" dirty="0"/>
              <a:t>Most of the bacteria in an endodontic infection are strict </a:t>
            </a:r>
            <a:r>
              <a:rPr lang="en-AU" sz="3200" dirty="0" err="1"/>
              <a:t>anearobes</a:t>
            </a:r>
            <a:r>
              <a:rPr lang="en-AU" sz="3200" dirty="0"/>
              <a:t>.</a:t>
            </a:r>
          </a:p>
          <a:p>
            <a:endParaRPr lang="en-AU" sz="3200" dirty="0"/>
          </a:p>
          <a:p>
            <a:r>
              <a:rPr lang="en-AU" sz="3200" dirty="0"/>
              <a:t>These bacteria grow only in the absence of oxygen but vary in their sensitivity to oxygen</a:t>
            </a:r>
          </a:p>
        </p:txBody>
      </p:sp>
      <p:sp>
        <p:nvSpPr>
          <p:cNvPr id="5" name="Slide Number Placeholder 4"/>
          <p:cNvSpPr>
            <a:spLocks noGrp="1"/>
          </p:cNvSpPr>
          <p:nvPr>
            <p:ph type="sldNum" sz="quarter" idx="12"/>
          </p:nvPr>
        </p:nvSpPr>
        <p:spPr/>
        <p:txBody>
          <a:bodyPr/>
          <a:lstStyle/>
          <a:p>
            <a:fld id="{9E78C9EA-A0E9-4CC6-B5CF-6D7A8352DCB3}" type="slidenum">
              <a:rPr lang="en-AU" smtClean="0"/>
              <a:pPr/>
              <a:t>13</a:t>
            </a:fld>
            <a:endParaRPr lang="en-A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75520" y="785794"/>
            <a:ext cx="8435280" cy="5811558"/>
          </a:xfrm>
        </p:spPr>
        <p:txBody>
          <a:bodyPr>
            <a:normAutofit/>
          </a:bodyPr>
          <a:lstStyle/>
          <a:p>
            <a:r>
              <a:rPr lang="en-AU" sz="3200" dirty="0"/>
              <a:t>Facultative anaerobes grow in the presence or absence of oxygen and usually have the enzymes superoxide dismutase and </a:t>
            </a:r>
            <a:r>
              <a:rPr lang="en-AU" sz="3200" dirty="0" err="1"/>
              <a:t>catalase</a:t>
            </a:r>
            <a:r>
              <a:rPr lang="en-AU" sz="3200" dirty="0"/>
              <a:t>. </a:t>
            </a:r>
          </a:p>
          <a:p>
            <a:r>
              <a:rPr lang="en-AU" sz="3200" dirty="0"/>
              <a:t>The dynamics of bacteria in infected root canals have been studied in monkeys.</a:t>
            </a:r>
          </a:p>
          <a:p>
            <a:pPr>
              <a:buNone/>
            </a:pPr>
            <a:endParaRPr lang="en-AU" sz="3200" dirty="0"/>
          </a:p>
          <a:p>
            <a:r>
              <a:rPr lang="en-AU" sz="3200" dirty="0"/>
              <a:t>Initially facultative bacteria predominated , however with increasing time, the facultative bacteria were displaced by anaerobic bacteria.</a:t>
            </a:r>
          </a:p>
          <a:p>
            <a:endParaRPr lang="en-AU" sz="3200" dirty="0"/>
          </a:p>
        </p:txBody>
      </p:sp>
      <p:sp>
        <p:nvSpPr>
          <p:cNvPr id="5" name="Slide Number Placeholder 4"/>
          <p:cNvSpPr>
            <a:spLocks noGrp="1"/>
          </p:cNvSpPr>
          <p:nvPr>
            <p:ph type="sldNum" sz="quarter" idx="12"/>
          </p:nvPr>
        </p:nvSpPr>
        <p:spPr/>
        <p:txBody>
          <a:bodyPr/>
          <a:lstStyle/>
          <a:p>
            <a:fld id="{9E78C9EA-A0E9-4CC6-B5CF-6D7A8352DCB3}" type="slidenum">
              <a:rPr lang="en-AU" smtClean="0"/>
              <a:pPr/>
              <a:t>14</a:t>
            </a:fld>
            <a:endParaRPr lang="en-A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75520" y="260648"/>
            <a:ext cx="8435280" cy="6336704"/>
          </a:xfrm>
        </p:spPr>
        <p:txBody>
          <a:bodyPr>
            <a:normAutofit/>
          </a:bodyPr>
          <a:lstStyle/>
          <a:p>
            <a:r>
              <a:rPr lang="en-AU" sz="3200" dirty="0"/>
              <a:t>The root canal system is a selective habitat that allows the growth of certain species of bacteria in </a:t>
            </a:r>
            <a:r>
              <a:rPr lang="en-AU" sz="3200" dirty="0" err="1"/>
              <a:t>preferance</a:t>
            </a:r>
            <a:r>
              <a:rPr lang="en-AU" sz="3200" dirty="0"/>
              <a:t> to others</a:t>
            </a:r>
          </a:p>
          <a:p>
            <a:endParaRPr lang="en-AU" sz="3200" dirty="0"/>
          </a:p>
          <a:p>
            <a:r>
              <a:rPr lang="en-AU" sz="3200" dirty="0"/>
              <a:t>Tissue fluid and the breakdown products of necrotic pulp provide nutrients rich with polypeptides and </a:t>
            </a:r>
            <a:r>
              <a:rPr lang="en-AU" sz="3200" dirty="0" err="1"/>
              <a:t>aminoacids</a:t>
            </a:r>
            <a:r>
              <a:rPr lang="en-AU" sz="3200" dirty="0"/>
              <a:t>.</a:t>
            </a:r>
          </a:p>
          <a:p>
            <a:endParaRPr lang="en-AU" sz="3200" dirty="0"/>
          </a:p>
          <a:p>
            <a:r>
              <a:rPr lang="en-AU" sz="3200" dirty="0"/>
              <a:t>These nutrients, low oxygen tension, and bacterial </a:t>
            </a:r>
            <a:r>
              <a:rPr lang="en-AU" sz="3200" dirty="0" err="1"/>
              <a:t>byproducts</a:t>
            </a:r>
            <a:r>
              <a:rPr lang="en-AU" sz="3200" dirty="0"/>
              <a:t> determine which bacteria will predominate.</a:t>
            </a:r>
          </a:p>
        </p:txBody>
      </p:sp>
      <p:sp>
        <p:nvSpPr>
          <p:cNvPr id="5" name="Slide Number Placeholder 4"/>
          <p:cNvSpPr>
            <a:spLocks noGrp="1"/>
          </p:cNvSpPr>
          <p:nvPr>
            <p:ph type="sldNum" sz="quarter" idx="12"/>
          </p:nvPr>
        </p:nvSpPr>
        <p:spPr/>
        <p:txBody>
          <a:bodyPr/>
          <a:lstStyle/>
          <a:p>
            <a:fld id="{9E78C9EA-A0E9-4CC6-B5CF-6D7A8352DCB3}" type="slidenum">
              <a:rPr lang="en-AU" smtClean="0"/>
              <a:pPr/>
              <a:t>15</a:t>
            </a:fld>
            <a:endParaRPr lang="en-A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75520" y="260648"/>
            <a:ext cx="8435280" cy="6336704"/>
          </a:xfrm>
        </p:spPr>
        <p:txBody>
          <a:bodyPr>
            <a:normAutofit/>
          </a:bodyPr>
          <a:lstStyle/>
          <a:p>
            <a:endParaRPr lang="en-AU" sz="3200" dirty="0"/>
          </a:p>
          <a:p>
            <a:r>
              <a:rPr lang="en-AU" sz="3200" dirty="0"/>
              <a:t>Antagonist relationships between bacteria may occur.</a:t>
            </a:r>
          </a:p>
          <a:p>
            <a:endParaRPr lang="en-AU" sz="3200" dirty="0"/>
          </a:p>
          <a:p>
            <a:r>
              <a:rPr lang="en-AU" sz="3200" dirty="0"/>
              <a:t>Some metabolites (</a:t>
            </a:r>
            <a:r>
              <a:rPr lang="en-AU" sz="3200" dirty="0" err="1"/>
              <a:t>eg</a:t>
            </a:r>
            <a:r>
              <a:rPr lang="en-AU" sz="3200" dirty="0"/>
              <a:t>.., ammonia) may be either a nutrient or a toxin, depending on the concentration</a:t>
            </a:r>
          </a:p>
          <a:p>
            <a:endParaRPr lang="en-AU" sz="3200" dirty="0"/>
          </a:p>
          <a:p>
            <a:r>
              <a:rPr lang="en-AU" sz="3200" dirty="0"/>
              <a:t>In addition bacteria may produce </a:t>
            </a:r>
            <a:r>
              <a:rPr lang="en-AU" sz="3200" dirty="0" err="1"/>
              <a:t>bacteriocins</a:t>
            </a:r>
            <a:r>
              <a:rPr lang="en-AU" sz="3200" dirty="0"/>
              <a:t>, which are antibiotic like proteins, in order to inhibit another species of bacteria.</a:t>
            </a:r>
          </a:p>
        </p:txBody>
      </p:sp>
      <p:sp>
        <p:nvSpPr>
          <p:cNvPr id="5" name="Slide Number Placeholder 4"/>
          <p:cNvSpPr>
            <a:spLocks noGrp="1"/>
          </p:cNvSpPr>
          <p:nvPr>
            <p:ph type="sldNum" sz="quarter" idx="12"/>
          </p:nvPr>
        </p:nvSpPr>
        <p:spPr/>
        <p:txBody>
          <a:bodyPr/>
          <a:lstStyle/>
          <a:p>
            <a:fld id="{9E78C9EA-A0E9-4CC6-B5CF-6D7A8352DCB3}" type="slidenum">
              <a:rPr lang="en-AU" smtClean="0"/>
              <a:pPr/>
              <a:t>16</a:t>
            </a:fld>
            <a:endParaRPr lang="en-A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75520" y="260648"/>
            <a:ext cx="8435280" cy="6336704"/>
          </a:xfrm>
        </p:spPr>
        <p:txBody>
          <a:bodyPr>
            <a:normAutofit/>
          </a:bodyPr>
          <a:lstStyle/>
          <a:p>
            <a:r>
              <a:rPr lang="en-AU" sz="3200" dirty="0"/>
              <a:t>In 1976, </a:t>
            </a:r>
            <a:r>
              <a:rPr lang="en-AU" sz="3200" dirty="0" err="1"/>
              <a:t>sundquist</a:t>
            </a:r>
            <a:r>
              <a:rPr lang="en-AU" sz="3200" dirty="0"/>
              <a:t> et al cultured intact root canals of 32 cases.</a:t>
            </a:r>
          </a:p>
          <a:p>
            <a:endParaRPr lang="en-AU" sz="3200" dirty="0"/>
          </a:p>
          <a:p>
            <a:r>
              <a:rPr lang="en-AU" sz="3200" dirty="0"/>
              <a:t>Of the 32 cases, 18 positive cultures were incubated</a:t>
            </a:r>
          </a:p>
          <a:p>
            <a:endParaRPr lang="en-AU" sz="3200" dirty="0"/>
          </a:p>
          <a:p>
            <a:r>
              <a:rPr lang="en-AU" sz="3200" dirty="0"/>
              <a:t>All 18 teeth had </a:t>
            </a:r>
            <a:r>
              <a:rPr lang="en-AU" sz="3200" dirty="0" err="1"/>
              <a:t>periradicular</a:t>
            </a:r>
            <a:r>
              <a:rPr lang="en-AU" sz="3200" dirty="0"/>
              <a:t> destruction</a:t>
            </a:r>
          </a:p>
          <a:p>
            <a:endParaRPr lang="en-AU" sz="3200" dirty="0"/>
          </a:p>
          <a:p>
            <a:r>
              <a:rPr lang="en-AU" sz="3200" dirty="0"/>
              <a:t>7 teeth exhibited </a:t>
            </a:r>
            <a:r>
              <a:rPr lang="en-AU" sz="3200" dirty="0" err="1"/>
              <a:t>painfull</a:t>
            </a:r>
            <a:r>
              <a:rPr lang="en-AU" sz="3200" dirty="0"/>
              <a:t> symptoms &amp; 11 were asymptomatic</a:t>
            </a:r>
          </a:p>
          <a:p>
            <a:endParaRPr lang="en-AU" sz="3200" dirty="0"/>
          </a:p>
          <a:p>
            <a:endParaRPr lang="en-AU" sz="3200" dirty="0"/>
          </a:p>
        </p:txBody>
      </p:sp>
      <p:sp>
        <p:nvSpPr>
          <p:cNvPr id="5" name="Slide Number Placeholder 4"/>
          <p:cNvSpPr>
            <a:spLocks noGrp="1"/>
          </p:cNvSpPr>
          <p:nvPr>
            <p:ph type="sldNum" sz="quarter" idx="12"/>
          </p:nvPr>
        </p:nvSpPr>
        <p:spPr/>
        <p:txBody>
          <a:bodyPr/>
          <a:lstStyle/>
          <a:p>
            <a:fld id="{9E78C9EA-A0E9-4CC6-B5CF-6D7A8352DCB3}" type="slidenum">
              <a:rPr lang="en-AU" smtClean="0"/>
              <a:pPr/>
              <a:t>17</a:t>
            </a:fld>
            <a:endParaRPr lang="en-A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sz="quarter" idx="1"/>
          </p:nvPr>
        </p:nvSpPr>
        <p:spPr/>
        <p:txBody>
          <a:bodyPr/>
          <a:lstStyle/>
          <a:p>
            <a:endParaRPr lang="en-AU"/>
          </a:p>
        </p:txBody>
      </p:sp>
      <p:pic>
        <p:nvPicPr>
          <p:cNvPr id="3074" name="Picture 2" descr="C:\Users\NAUCIL\Desktop\wein.jpeg"/>
          <p:cNvPicPr>
            <a:picLocks noChangeAspect="1" noChangeArrowheads="1"/>
          </p:cNvPicPr>
          <p:nvPr/>
        </p:nvPicPr>
        <p:blipFill>
          <a:blip r:embed="rId3" cstate="print"/>
          <a:srcRect/>
          <a:stretch>
            <a:fillRect/>
          </a:stretch>
        </p:blipFill>
        <p:spPr bwMode="auto">
          <a:xfrm>
            <a:off x="3069548" y="0"/>
            <a:ext cx="6052905" cy="6858000"/>
          </a:xfrm>
          <a:prstGeom prst="rect">
            <a:avLst/>
          </a:prstGeom>
          <a:noFill/>
        </p:spPr>
      </p:pic>
      <p:pic>
        <p:nvPicPr>
          <p:cNvPr id="3075" name="Picture 3" descr="C:\Users\NAUCIL\Desktop\wein.jpeg"/>
          <p:cNvPicPr>
            <a:picLocks noChangeAspect="1" noChangeArrowheads="1"/>
          </p:cNvPicPr>
          <p:nvPr/>
        </p:nvPicPr>
        <p:blipFill>
          <a:blip r:embed="rId4" cstate="print"/>
          <a:srcRect/>
          <a:stretch>
            <a:fillRect/>
          </a:stretch>
        </p:blipFill>
        <p:spPr bwMode="auto">
          <a:xfrm>
            <a:off x="3069548" y="0"/>
            <a:ext cx="6052905" cy="6858000"/>
          </a:xfrm>
          <a:prstGeom prst="rect">
            <a:avLst/>
          </a:prstGeom>
          <a:noFill/>
        </p:spPr>
      </p:pic>
      <p:sp>
        <p:nvSpPr>
          <p:cNvPr id="7" name="Slide Number Placeholder 6"/>
          <p:cNvSpPr>
            <a:spLocks noGrp="1"/>
          </p:cNvSpPr>
          <p:nvPr>
            <p:ph type="sldNum" sz="quarter" idx="12"/>
          </p:nvPr>
        </p:nvSpPr>
        <p:spPr/>
        <p:txBody>
          <a:bodyPr/>
          <a:lstStyle/>
          <a:p>
            <a:fld id="{9E78C9EA-A0E9-4CC6-B5CF-6D7A8352DCB3}" type="slidenum">
              <a:rPr lang="en-AU" smtClean="0"/>
              <a:pPr/>
              <a:t>18</a:t>
            </a:fld>
            <a:endParaRPr lang="en-A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75520" y="260648"/>
            <a:ext cx="8435280" cy="6336704"/>
          </a:xfrm>
        </p:spPr>
        <p:txBody>
          <a:bodyPr>
            <a:normAutofit/>
          </a:bodyPr>
          <a:lstStyle/>
          <a:p>
            <a:r>
              <a:rPr lang="en-AU" sz="3200" dirty="0"/>
              <a:t>The striking discovery was that black pigmented anaerobic rods were only present  in all 7 symptomatic cases and could not be detected in all 11 teeth without pain</a:t>
            </a:r>
          </a:p>
          <a:p>
            <a:endParaRPr lang="en-AU" sz="3200" dirty="0"/>
          </a:p>
          <a:p>
            <a:r>
              <a:rPr lang="en-AU" sz="3200" dirty="0"/>
              <a:t>Although criticized, the pioneering effort inspired many researchers</a:t>
            </a:r>
          </a:p>
          <a:p>
            <a:endParaRPr lang="en-AU" sz="3200" dirty="0"/>
          </a:p>
          <a:p>
            <a:r>
              <a:rPr lang="en-AU" sz="3200" dirty="0"/>
              <a:t>Baumgartner et al in 1992, cultured the apical 5mm of root canal exposed by caries and found 67% of microbes were strict anaerobes</a:t>
            </a:r>
          </a:p>
        </p:txBody>
      </p:sp>
      <p:sp>
        <p:nvSpPr>
          <p:cNvPr id="5" name="Slide Number Placeholder 4"/>
          <p:cNvSpPr>
            <a:spLocks noGrp="1"/>
          </p:cNvSpPr>
          <p:nvPr>
            <p:ph type="sldNum" sz="quarter" idx="12"/>
          </p:nvPr>
        </p:nvSpPr>
        <p:spPr/>
        <p:txBody>
          <a:bodyPr/>
          <a:lstStyle/>
          <a:p>
            <a:fld id="{9E78C9EA-A0E9-4CC6-B5CF-6D7A8352DCB3}" type="slidenum">
              <a:rPr lang="en-AU" smtClean="0"/>
              <a:pPr/>
              <a:t>19</a:t>
            </a:fld>
            <a:endParaRPr lang="en-A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5E0383-B16F-1B52-34EF-EF11B18B01D1}"/>
              </a:ext>
            </a:extLst>
          </p:cNvPr>
          <p:cNvSpPr>
            <a:spLocks noGrp="1"/>
          </p:cNvSpPr>
          <p:nvPr>
            <p:ph type="title"/>
          </p:nvPr>
        </p:nvSpPr>
        <p:spPr>
          <a:xfrm>
            <a:off x="3352801" y="781050"/>
            <a:ext cx="6945313" cy="827088"/>
          </a:xfrm>
        </p:spPr>
        <p:txBody>
          <a:bodyPr>
            <a:normAutofit/>
          </a:bodyPr>
          <a:lstStyle/>
          <a:p>
            <a:pPr>
              <a:defRPr/>
            </a:pPr>
            <a:r>
              <a:rPr lang="en-US" b="1" dirty="0">
                <a:solidFill>
                  <a:schemeClr val="tx1"/>
                </a:solidFill>
                <a:cs typeface="Times New Roman" panose="02020603050405020304" pitchFamily="18" charset="0"/>
              </a:rPr>
              <a:t>Specific learning Objectives </a:t>
            </a:r>
            <a:endParaRPr lang="en-US" sz="2325" b="1" dirty="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5BA49E56-FFB1-0D7D-D6E1-1E4D7D5A25F6}"/>
              </a:ext>
            </a:extLst>
          </p:cNvPr>
          <p:cNvGraphicFramePr>
            <a:graphicFrameLocks noGrp="1"/>
          </p:cNvGraphicFramePr>
          <p:nvPr/>
        </p:nvGraphicFramePr>
        <p:xfrm>
          <a:off x="3124200" y="2506663"/>
          <a:ext cx="7543800" cy="2466187"/>
        </p:xfrm>
        <a:graphic>
          <a:graphicData uri="http://schemas.openxmlformats.org/drawingml/2006/table">
            <a:tbl>
              <a:tblPr firstRow="1" bandRow="1">
                <a:tableStyleId>{5C22544A-7EE6-4342-B048-85BDC9FD1C3A}</a:tableStyleId>
              </a:tblPr>
              <a:tblGrid>
                <a:gridCol w="2025499">
                  <a:extLst>
                    <a:ext uri="{9D8B030D-6E8A-4147-A177-3AD203B41FA5}">
                      <a16:colId xmlns:a16="http://schemas.microsoft.com/office/drawing/2014/main" val="20000"/>
                    </a:ext>
                  </a:extLst>
                </a:gridCol>
                <a:gridCol w="3344427">
                  <a:extLst>
                    <a:ext uri="{9D8B030D-6E8A-4147-A177-3AD203B41FA5}">
                      <a16:colId xmlns:a16="http://schemas.microsoft.com/office/drawing/2014/main" val="20001"/>
                    </a:ext>
                  </a:extLst>
                </a:gridCol>
                <a:gridCol w="2173874">
                  <a:extLst>
                    <a:ext uri="{9D8B030D-6E8A-4147-A177-3AD203B41FA5}">
                      <a16:colId xmlns:a16="http://schemas.microsoft.com/office/drawing/2014/main" val="20002"/>
                    </a:ext>
                  </a:extLst>
                </a:gridCol>
              </a:tblGrid>
              <a:tr h="340520">
                <a:tc>
                  <a:txBody>
                    <a:bodyPr/>
                    <a:lstStyle/>
                    <a:p>
                      <a:r>
                        <a:rPr lang="en-US" sz="1400" dirty="0"/>
                        <a:t>Core areas* H</a:t>
                      </a:r>
                    </a:p>
                  </a:txBody>
                  <a:tcPr marL="68580" marR="68580" marT="34255" marB="34255"/>
                </a:tc>
                <a:tc>
                  <a:txBody>
                    <a:bodyPr/>
                    <a:lstStyle/>
                    <a:p>
                      <a:r>
                        <a:rPr lang="en-US" sz="1400" dirty="0"/>
                        <a:t>Domain</a:t>
                      </a:r>
                      <a:r>
                        <a:rPr lang="en-US" sz="1400" baseline="0" dirty="0"/>
                        <a:t> **</a:t>
                      </a:r>
                      <a:endParaRPr lang="en-US" sz="1400" dirty="0"/>
                    </a:p>
                  </a:txBody>
                  <a:tcPr marL="68580" marR="68580" marT="34255" marB="34255"/>
                </a:tc>
                <a:tc>
                  <a:txBody>
                    <a:bodyPr/>
                    <a:lstStyle/>
                    <a:p>
                      <a:r>
                        <a:rPr lang="en-US" sz="1400" dirty="0"/>
                        <a:t>Category #</a:t>
                      </a:r>
                    </a:p>
                  </a:txBody>
                  <a:tcPr marL="68580" marR="68580" marT="34255" marB="34255"/>
                </a:tc>
                <a:extLst>
                  <a:ext uri="{0D108BD9-81ED-4DB2-BD59-A6C34878D82A}">
                    <a16:rowId xmlns:a16="http://schemas.microsoft.com/office/drawing/2014/main" val="10000"/>
                  </a:ext>
                </a:extLst>
              </a:tr>
              <a:tr h="708513">
                <a:tc>
                  <a:txBody>
                    <a:bodyPr/>
                    <a:lstStyle/>
                    <a:p>
                      <a:r>
                        <a:rPr lang="en-US" sz="1400" dirty="0"/>
                        <a:t>Routes of microorganism, </a:t>
                      </a:r>
                      <a:r>
                        <a:rPr lang="en-US" sz="1400" dirty="0" err="1"/>
                        <a:t>Microrganism</a:t>
                      </a:r>
                      <a:r>
                        <a:rPr lang="en-US" sz="1400" dirty="0"/>
                        <a:t> associated with root canal infection</a:t>
                      </a:r>
                    </a:p>
                  </a:txBody>
                  <a:tcPr marL="68580" marR="68580" marT="34255" marB="34255"/>
                </a:tc>
                <a:tc>
                  <a:txBody>
                    <a:bodyPr/>
                    <a:lstStyle/>
                    <a:p>
                      <a:r>
                        <a:rPr lang="en-US" sz="1400" dirty="0"/>
                        <a:t>Cognitive</a:t>
                      </a:r>
                    </a:p>
                  </a:txBody>
                  <a:tcPr marL="68580" marR="68580" marT="34255" marB="34255"/>
                </a:tc>
                <a:tc>
                  <a:txBody>
                    <a:bodyPr/>
                    <a:lstStyle/>
                    <a:p>
                      <a:r>
                        <a:rPr lang="en-US" sz="1400" dirty="0"/>
                        <a:t>Must know </a:t>
                      </a:r>
                    </a:p>
                  </a:txBody>
                  <a:tcPr marL="68580" marR="68580" marT="34255" marB="34255"/>
                </a:tc>
                <a:extLst>
                  <a:ext uri="{0D108BD9-81ED-4DB2-BD59-A6C34878D82A}">
                    <a16:rowId xmlns:a16="http://schemas.microsoft.com/office/drawing/2014/main" val="10001"/>
                  </a:ext>
                </a:extLst>
              </a:tr>
              <a:tr h="921847">
                <a:tc>
                  <a:txBody>
                    <a:bodyPr/>
                    <a:lstStyle/>
                    <a:p>
                      <a:r>
                        <a:rPr lang="en-US" sz="1400" dirty="0" err="1"/>
                        <a:t>Intraradicular</a:t>
                      </a:r>
                      <a:r>
                        <a:rPr lang="en-US" sz="1400" dirty="0"/>
                        <a:t> infection, </a:t>
                      </a:r>
                      <a:r>
                        <a:rPr lang="en-US" sz="1400" dirty="0" err="1"/>
                        <a:t>extraradicular</a:t>
                      </a:r>
                      <a:r>
                        <a:rPr lang="en-US" sz="1400" dirty="0"/>
                        <a:t> infection</a:t>
                      </a:r>
                    </a:p>
                  </a:txBody>
                  <a:tcPr marL="68580" marR="68580" marT="34255" marB="34255"/>
                </a:tc>
                <a:tc>
                  <a:txBody>
                    <a:bodyPr/>
                    <a:lstStyle/>
                    <a:p>
                      <a:r>
                        <a:rPr lang="en-US" sz="1400" dirty="0"/>
                        <a:t>Psychomotor</a:t>
                      </a:r>
                    </a:p>
                  </a:txBody>
                  <a:tcPr marL="68580" marR="68580" marT="34255" marB="34255"/>
                </a:tc>
                <a:tc>
                  <a:txBody>
                    <a:bodyPr/>
                    <a:lstStyle/>
                    <a:p>
                      <a:r>
                        <a:rPr lang="en-US" sz="1400" dirty="0"/>
                        <a:t>Nice to know </a:t>
                      </a:r>
                    </a:p>
                  </a:txBody>
                  <a:tcPr marL="68580" marR="68580" marT="34255" marB="34255"/>
                </a:tc>
                <a:extLst>
                  <a:ext uri="{0D108BD9-81ED-4DB2-BD59-A6C34878D82A}">
                    <a16:rowId xmlns:a16="http://schemas.microsoft.com/office/drawing/2014/main" val="10002"/>
                  </a:ext>
                </a:extLst>
              </a:tr>
              <a:tr h="340520">
                <a:tc>
                  <a:txBody>
                    <a:bodyPr/>
                    <a:lstStyle/>
                    <a:p>
                      <a:r>
                        <a:rPr lang="en-US" sz="1400" dirty="0"/>
                        <a:t>Methods of identification of microbes</a:t>
                      </a:r>
                    </a:p>
                  </a:txBody>
                  <a:tcPr marL="68580" marR="68580" marT="34255" marB="34255"/>
                </a:tc>
                <a:tc>
                  <a:txBody>
                    <a:bodyPr/>
                    <a:lstStyle/>
                    <a:p>
                      <a:r>
                        <a:rPr lang="en-US" sz="1400" dirty="0"/>
                        <a:t>Affective </a:t>
                      </a:r>
                    </a:p>
                  </a:txBody>
                  <a:tcPr marL="68580" marR="68580" marT="34255" marB="34255"/>
                </a:tc>
                <a:tc>
                  <a:txBody>
                    <a:bodyPr/>
                    <a:lstStyle/>
                    <a:p>
                      <a:r>
                        <a:rPr lang="en-US" sz="1400" dirty="0"/>
                        <a:t>Desire to know </a:t>
                      </a:r>
                    </a:p>
                  </a:txBody>
                  <a:tcPr marL="68580" marR="68580" marT="34255" marB="34255"/>
                </a:tc>
                <a:extLst>
                  <a:ext uri="{0D108BD9-81ED-4DB2-BD59-A6C34878D82A}">
                    <a16:rowId xmlns:a16="http://schemas.microsoft.com/office/drawing/2014/main" val="10003"/>
                  </a:ext>
                </a:extLst>
              </a:tr>
            </a:tbl>
          </a:graphicData>
        </a:graphic>
      </p:graphicFrame>
      <p:sp>
        <p:nvSpPr>
          <p:cNvPr id="4121" name="TextBox 2">
            <a:extLst>
              <a:ext uri="{FF2B5EF4-FFF2-40B4-BE49-F238E27FC236}">
                <a16:creationId xmlns:a16="http://schemas.microsoft.com/office/drawing/2014/main" id="{7A57D357-5A21-9823-D167-32EA60E95F42}"/>
              </a:ext>
            </a:extLst>
          </p:cNvPr>
          <p:cNvSpPr txBox="1">
            <a:spLocks noChangeArrowheads="1"/>
          </p:cNvSpPr>
          <p:nvPr/>
        </p:nvSpPr>
        <p:spPr bwMode="auto">
          <a:xfrm>
            <a:off x="3352801" y="5176839"/>
            <a:ext cx="6215063"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a:spcBef>
                <a:spcPct val="20000"/>
              </a:spcBef>
              <a:buClr>
                <a:schemeClr val="hlink"/>
              </a:buClr>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hlink"/>
              </a:buClr>
              <a:buChar char="–"/>
              <a:defRPr sz="2800" b="1">
                <a:solidFill>
                  <a:schemeClr val="tx1"/>
                </a:solidFill>
                <a:latin typeface="Arial" panose="020B0604020202020204" pitchFamily="34" charset="0"/>
              </a:defRPr>
            </a:lvl2pPr>
            <a:lvl3pPr marL="1143000" indent="-228600">
              <a:spcBef>
                <a:spcPct val="20000"/>
              </a:spcBef>
              <a:buClr>
                <a:schemeClr val="hlink"/>
              </a:buClr>
              <a:buChar char="•"/>
              <a:defRPr sz="2400" b="1">
                <a:solidFill>
                  <a:schemeClr val="tx1"/>
                </a:solidFill>
                <a:latin typeface="Arial" panose="020B0604020202020204" pitchFamily="34" charset="0"/>
              </a:defRPr>
            </a:lvl3pPr>
            <a:lvl4pPr marL="1600200" indent="-228600">
              <a:spcBef>
                <a:spcPct val="20000"/>
              </a:spcBef>
              <a:buClr>
                <a:schemeClr val="hlink"/>
              </a:buClr>
              <a:buChar char="–"/>
              <a:defRPr sz="2000" b="1">
                <a:solidFill>
                  <a:schemeClr val="tx1"/>
                </a:solidFill>
                <a:latin typeface="Arial" panose="020B0604020202020204" pitchFamily="34" charset="0"/>
              </a:defRPr>
            </a:lvl4pPr>
            <a:lvl5pPr marL="2057400" indent="-228600">
              <a:spcBef>
                <a:spcPct val="20000"/>
              </a:spcBef>
              <a:buClr>
                <a:schemeClr val="hlink"/>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9pPr>
          </a:lstStyle>
          <a:p>
            <a:pPr eaLnBrk="1" hangingPunct="1">
              <a:spcBef>
                <a:spcPct val="0"/>
              </a:spcBef>
              <a:buClrTx/>
              <a:buFont typeface="Arial" panose="020B0604020202020204" pitchFamily="34" charset="0"/>
              <a:buChar char="•"/>
            </a:pPr>
            <a:r>
              <a:rPr lang="en-US" altLang="en-US" sz="2100" b="0">
                <a:latin typeface="Times New Roman" panose="02020603050405020304" pitchFamily="18" charset="0"/>
              </a:rPr>
              <a:t>*Subtopic of importance</a:t>
            </a:r>
          </a:p>
          <a:p>
            <a:pPr eaLnBrk="1" hangingPunct="1">
              <a:spcBef>
                <a:spcPct val="0"/>
              </a:spcBef>
              <a:buClrTx/>
              <a:buFont typeface="Arial" panose="020B0604020202020204" pitchFamily="34" charset="0"/>
              <a:buChar char="•"/>
            </a:pPr>
            <a:r>
              <a:rPr lang="en-US" altLang="en-US" sz="2100" b="0">
                <a:latin typeface="Times New Roman" panose="02020603050405020304" pitchFamily="18" charset="0"/>
              </a:rPr>
              <a:t>**  Cognitive, Psychomotor   or Affective </a:t>
            </a:r>
          </a:p>
          <a:p>
            <a:pPr eaLnBrk="1" hangingPunct="1">
              <a:spcBef>
                <a:spcPct val="0"/>
              </a:spcBef>
              <a:buClrTx/>
              <a:buFont typeface="Arial" panose="020B0604020202020204" pitchFamily="34" charset="0"/>
              <a:buChar char="•"/>
            </a:pPr>
            <a:r>
              <a:rPr lang="en-US" altLang="en-US" sz="2100" b="0">
                <a:latin typeface="Times New Roman" panose="02020603050405020304" pitchFamily="18" charset="0"/>
              </a:rPr>
              <a:t># Must know , Nice to know  &amp; Desire to know </a:t>
            </a:r>
          </a:p>
        </p:txBody>
      </p:sp>
      <p:sp>
        <p:nvSpPr>
          <p:cNvPr id="4122" name="Rectangle 3">
            <a:extLst>
              <a:ext uri="{FF2B5EF4-FFF2-40B4-BE49-F238E27FC236}">
                <a16:creationId xmlns:a16="http://schemas.microsoft.com/office/drawing/2014/main" id="{37056120-C0C1-48C5-5863-56AC817349FB}"/>
              </a:ext>
            </a:extLst>
          </p:cNvPr>
          <p:cNvSpPr>
            <a:spLocks noChangeArrowheads="1"/>
          </p:cNvSpPr>
          <p:nvPr/>
        </p:nvSpPr>
        <p:spPr bwMode="auto">
          <a:xfrm>
            <a:off x="2949575" y="2078039"/>
            <a:ext cx="73485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hlink"/>
              </a:buClr>
              <a:buChar char="–"/>
              <a:defRPr sz="2800" b="1">
                <a:solidFill>
                  <a:schemeClr val="tx1"/>
                </a:solidFill>
                <a:latin typeface="Arial" panose="020B0604020202020204" pitchFamily="34" charset="0"/>
              </a:defRPr>
            </a:lvl2pPr>
            <a:lvl3pPr marL="1143000" indent="-228600">
              <a:spcBef>
                <a:spcPct val="20000"/>
              </a:spcBef>
              <a:buClr>
                <a:schemeClr val="hlink"/>
              </a:buClr>
              <a:buChar char="•"/>
              <a:defRPr sz="2400" b="1">
                <a:solidFill>
                  <a:schemeClr val="tx1"/>
                </a:solidFill>
                <a:latin typeface="Arial" panose="020B0604020202020204" pitchFamily="34" charset="0"/>
              </a:defRPr>
            </a:lvl3pPr>
            <a:lvl4pPr marL="1600200" indent="-228600">
              <a:spcBef>
                <a:spcPct val="20000"/>
              </a:spcBef>
              <a:buClr>
                <a:schemeClr val="hlink"/>
              </a:buClr>
              <a:buChar char="–"/>
              <a:defRPr sz="2000" b="1">
                <a:solidFill>
                  <a:schemeClr val="tx1"/>
                </a:solidFill>
                <a:latin typeface="Arial" panose="020B0604020202020204" pitchFamily="34" charset="0"/>
              </a:defRPr>
            </a:lvl4pPr>
            <a:lvl5pPr marL="2057400" indent="-228600">
              <a:spcBef>
                <a:spcPct val="20000"/>
              </a:spcBef>
              <a:buClr>
                <a:schemeClr val="hlink"/>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2100">
                <a:latin typeface="Times New Roman" panose="02020603050405020304" pitchFamily="18" charset="0"/>
                <a:cs typeface="Times New Roman" panose="02020603050405020304" pitchFamily="18" charset="0"/>
              </a:rPr>
              <a:t>At the end of this presentation the learner is expected to know </a:t>
            </a:r>
            <a:endParaRPr lang="en-US" altLang="en-US" sz="2100" b="0">
              <a:latin typeface="Times New Roman" panose="02020603050405020304" pitchFamily="18" charset="0"/>
            </a:endParaRPr>
          </a:p>
        </p:txBody>
      </p:sp>
      <p:sp>
        <p:nvSpPr>
          <p:cNvPr id="4123" name="Slide Number Placeholder 4">
            <a:extLst>
              <a:ext uri="{FF2B5EF4-FFF2-40B4-BE49-F238E27FC236}">
                <a16:creationId xmlns:a16="http://schemas.microsoft.com/office/drawing/2014/main" id="{6D6843DF-D02A-65A2-B8C9-0A352D4CBAE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hlink"/>
              </a:buClr>
              <a:buChar char="–"/>
              <a:defRPr sz="2800" b="1">
                <a:solidFill>
                  <a:schemeClr val="tx1"/>
                </a:solidFill>
                <a:latin typeface="Arial" panose="020B0604020202020204" pitchFamily="34" charset="0"/>
              </a:defRPr>
            </a:lvl2pPr>
            <a:lvl3pPr marL="1143000" indent="-228600">
              <a:spcBef>
                <a:spcPct val="20000"/>
              </a:spcBef>
              <a:buClr>
                <a:schemeClr val="hlink"/>
              </a:buClr>
              <a:buChar char="•"/>
              <a:defRPr sz="2400" b="1">
                <a:solidFill>
                  <a:schemeClr val="tx1"/>
                </a:solidFill>
                <a:latin typeface="Arial" panose="020B0604020202020204" pitchFamily="34" charset="0"/>
              </a:defRPr>
            </a:lvl3pPr>
            <a:lvl4pPr marL="1600200" indent="-228600">
              <a:spcBef>
                <a:spcPct val="20000"/>
              </a:spcBef>
              <a:buClr>
                <a:schemeClr val="hlink"/>
              </a:buClr>
              <a:buChar char="–"/>
              <a:defRPr sz="2000" b="1">
                <a:solidFill>
                  <a:schemeClr val="tx1"/>
                </a:solidFill>
                <a:latin typeface="Arial" panose="020B0604020202020204" pitchFamily="34" charset="0"/>
              </a:defRPr>
            </a:lvl4pPr>
            <a:lvl5pPr marL="2057400" indent="-228600">
              <a:spcBef>
                <a:spcPct val="20000"/>
              </a:spcBef>
              <a:buClr>
                <a:schemeClr val="hlink"/>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9pPr>
          </a:lstStyle>
          <a:p>
            <a:pPr>
              <a:spcBef>
                <a:spcPct val="0"/>
              </a:spcBef>
              <a:buClrTx/>
              <a:buFontTx/>
              <a:buNone/>
            </a:pPr>
            <a:fld id="{C3A4E8FB-6E6A-4352-88F5-DD422851C49C}" type="slidenum">
              <a:rPr lang="en-US" altLang="en-US" sz="1400" b="0">
                <a:latin typeface="Times New Roman" panose="02020603050405020304" pitchFamily="18" charset="0"/>
              </a:rPr>
              <a:pPr>
                <a:spcBef>
                  <a:spcPct val="0"/>
                </a:spcBef>
                <a:buClrTx/>
                <a:buFontTx/>
                <a:buNone/>
              </a:pPr>
              <a:t>2</a:t>
            </a:fld>
            <a:endParaRPr lang="en-US" altLang="en-US" sz="1400" b="0">
              <a:latin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sz="quarter" idx="1"/>
          </p:nvPr>
        </p:nvSpPr>
        <p:spPr/>
        <p:txBody>
          <a:bodyPr/>
          <a:lstStyle/>
          <a:p>
            <a:endParaRPr lang="en-AU"/>
          </a:p>
        </p:txBody>
      </p:sp>
      <p:pic>
        <p:nvPicPr>
          <p:cNvPr id="4098" name="Picture 2" descr="C:\Users\NAUCIL\Desktop\wein1.jpeg"/>
          <p:cNvPicPr>
            <a:picLocks noChangeAspect="1" noChangeArrowheads="1"/>
          </p:cNvPicPr>
          <p:nvPr/>
        </p:nvPicPr>
        <p:blipFill>
          <a:blip r:embed="rId3" cstate="print"/>
          <a:srcRect/>
          <a:stretch>
            <a:fillRect/>
          </a:stretch>
        </p:blipFill>
        <p:spPr bwMode="auto">
          <a:xfrm>
            <a:off x="1524000" y="260648"/>
            <a:ext cx="9144000" cy="6120680"/>
          </a:xfrm>
          <a:prstGeom prst="rect">
            <a:avLst/>
          </a:prstGeom>
          <a:noFill/>
        </p:spPr>
      </p:pic>
      <p:sp>
        <p:nvSpPr>
          <p:cNvPr id="6" name="Slide Number Placeholder 5"/>
          <p:cNvSpPr>
            <a:spLocks noGrp="1"/>
          </p:cNvSpPr>
          <p:nvPr>
            <p:ph type="sldNum" sz="quarter" idx="12"/>
          </p:nvPr>
        </p:nvSpPr>
        <p:spPr/>
        <p:txBody>
          <a:bodyPr/>
          <a:lstStyle/>
          <a:p>
            <a:fld id="{9E78C9EA-A0E9-4CC6-B5CF-6D7A8352DCB3}" type="slidenum">
              <a:rPr lang="en-AU" smtClean="0"/>
              <a:pPr/>
              <a:t>20</a:t>
            </a:fld>
            <a:endParaRPr lang="en-A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75520" y="260648"/>
            <a:ext cx="8435280" cy="6336704"/>
          </a:xfrm>
        </p:spPr>
        <p:txBody>
          <a:bodyPr>
            <a:normAutofit/>
          </a:bodyPr>
          <a:lstStyle/>
          <a:p>
            <a:r>
              <a:rPr lang="en-AU" sz="3200" dirty="0"/>
              <a:t>Although no absolute correlation has been made between any species of bacteria and severity of endodontic infection.</a:t>
            </a:r>
          </a:p>
          <a:p>
            <a:endParaRPr lang="en-AU" sz="3200" dirty="0"/>
          </a:p>
          <a:p>
            <a:r>
              <a:rPr lang="en-AU" sz="3200" dirty="0"/>
              <a:t>However several species have been implicated with some clinical sign and symptoms</a:t>
            </a:r>
          </a:p>
          <a:p>
            <a:endParaRPr lang="en-AU" sz="3200" dirty="0"/>
          </a:p>
          <a:p>
            <a:r>
              <a:rPr lang="en-AU" sz="3200" dirty="0"/>
              <a:t>Those species include dark pigmented bacteria, </a:t>
            </a:r>
            <a:r>
              <a:rPr lang="en-AU" sz="3200" dirty="0" err="1"/>
              <a:t>Peptostreptococcus</a:t>
            </a:r>
            <a:r>
              <a:rPr lang="en-AU" sz="3200" dirty="0"/>
              <a:t>, </a:t>
            </a:r>
            <a:r>
              <a:rPr lang="en-AU" sz="3200" dirty="0" err="1"/>
              <a:t>Eubacterium</a:t>
            </a:r>
            <a:r>
              <a:rPr lang="en-AU" sz="3200" dirty="0"/>
              <a:t>, </a:t>
            </a:r>
            <a:r>
              <a:rPr lang="en-AU" sz="3200" dirty="0" err="1"/>
              <a:t>Fusobacterium</a:t>
            </a:r>
            <a:r>
              <a:rPr lang="en-AU" sz="3200" dirty="0"/>
              <a:t> and </a:t>
            </a:r>
            <a:r>
              <a:rPr lang="en-AU" sz="3200" dirty="0" err="1"/>
              <a:t>Actinomycosis</a:t>
            </a:r>
            <a:endParaRPr lang="en-AU" sz="3200" dirty="0"/>
          </a:p>
        </p:txBody>
      </p:sp>
      <p:sp>
        <p:nvSpPr>
          <p:cNvPr id="5" name="Slide Number Placeholder 4"/>
          <p:cNvSpPr>
            <a:spLocks noGrp="1"/>
          </p:cNvSpPr>
          <p:nvPr>
            <p:ph type="sldNum" sz="quarter" idx="12"/>
          </p:nvPr>
        </p:nvSpPr>
        <p:spPr/>
        <p:txBody>
          <a:bodyPr/>
          <a:lstStyle/>
          <a:p>
            <a:fld id="{9E78C9EA-A0E9-4CC6-B5CF-6D7A8352DCB3}" type="slidenum">
              <a:rPr lang="en-AU" smtClean="0"/>
              <a:pPr/>
              <a:t>21</a:t>
            </a:fld>
            <a:endParaRPr lang="en-A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75520" y="1214422"/>
            <a:ext cx="8435280" cy="5382930"/>
          </a:xfrm>
        </p:spPr>
        <p:txBody>
          <a:bodyPr>
            <a:normAutofit/>
          </a:bodyPr>
          <a:lstStyle/>
          <a:p>
            <a:r>
              <a:rPr lang="en-AU" sz="3200" dirty="0"/>
              <a:t>Dark pigmented bacteria have been associated with clinical signs and symptoms in several studies.</a:t>
            </a:r>
          </a:p>
          <a:p>
            <a:endParaRPr lang="en-AU" sz="3200" dirty="0"/>
          </a:p>
          <a:p>
            <a:endParaRPr lang="en-AU" sz="3200" dirty="0"/>
          </a:p>
          <a:p>
            <a:r>
              <a:rPr lang="en-AU" sz="3200" dirty="0"/>
              <a:t>Earlier researches were based on conventional identification of microbes which was based on gram stain, colonial morphology, growth characteristic and biochemical tests.</a:t>
            </a:r>
          </a:p>
        </p:txBody>
      </p:sp>
      <p:sp>
        <p:nvSpPr>
          <p:cNvPr id="5" name="Slide Number Placeholder 4"/>
          <p:cNvSpPr>
            <a:spLocks noGrp="1"/>
          </p:cNvSpPr>
          <p:nvPr>
            <p:ph type="sldNum" sz="quarter" idx="12"/>
          </p:nvPr>
        </p:nvSpPr>
        <p:spPr/>
        <p:txBody>
          <a:bodyPr/>
          <a:lstStyle/>
          <a:p>
            <a:fld id="{9E78C9EA-A0E9-4CC6-B5CF-6D7A8352DCB3}" type="slidenum">
              <a:rPr lang="en-AU" smtClean="0"/>
              <a:pPr/>
              <a:t>22</a:t>
            </a:fld>
            <a:endParaRPr lang="en-A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75520" y="260648"/>
            <a:ext cx="8435280" cy="6336704"/>
          </a:xfrm>
        </p:spPr>
        <p:txBody>
          <a:bodyPr/>
          <a:lstStyle/>
          <a:p>
            <a:endParaRPr lang="en-AU" dirty="0"/>
          </a:p>
        </p:txBody>
      </p:sp>
      <p:pic>
        <p:nvPicPr>
          <p:cNvPr id="1026" name="Picture 2" descr="C:\Users\NAUCIL\Desktop\ingle - Copy.jpeg"/>
          <p:cNvPicPr>
            <a:picLocks noChangeAspect="1" noChangeArrowheads="1"/>
          </p:cNvPicPr>
          <p:nvPr/>
        </p:nvPicPr>
        <p:blipFill>
          <a:blip r:embed="rId3" cstate="print"/>
          <a:srcRect/>
          <a:stretch>
            <a:fillRect/>
          </a:stretch>
        </p:blipFill>
        <p:spPr bwMode="auto">
          <a:xfrm>
            <a:off x="3507492" y="-27384"/>
            <a:ext cx="5177017" cy="6858000"/>
          </a:xfrm>
          <a:prstGeom prst="rect">
            <a:avLst/>
          </a:prstGeom>
          <a:noFill/>
        </p:spPr>
      </p:pic>
      <p:pic>
        <p:nvPicPr>
          <p:cNvPr id="1027" name="Picture 3" descr="C:\Users\NAUCIL\Desktop\ingle - Copy.jpeg"/>
          <p:cNvPicPr>
            <a:picLocks noChangeAspect="1" noChangeArrowheads="1"/>
          </p:cNvPicPr>
          <p:nvPr/>
        </p:nvPicPr>
        <p:blipFill>
          <a:blip r:embed="rId4" cstate="print"/>
          <a:srcRect/>
          <a:stretch>
            <a:fillRect/>
          </a:stretch>
        </p:blipFill>
        <p:spPr bwMode="auto">
          <a:xfrm>
            <a:off x="3507492" y="0"/>
            <a:ext cx="5177017" cy="6858000"/>
          </a:xfrm>
          <a:prstGeom prst="rect">
            <a:avLst/>
          </a:prstGeom>
          <a:noFill/>
        </p:spPr>
      </p:pic>
      <p:sp>
        <p:nvSpPr>
          <p:cNvPr id="6" name="Slide Number Placeholder 5"/>
          <p:cNvSpPr>
            <a:spLocks noGrp="1"/>
          </p:cNvSpPr>
          <p:nvPr>
            <p:ph type="sldNum" sz="quarter" idx="12"/>
          </p:nvPr>
        </p:nvSpPr>
        <p:spPr/>
        <p:txBody>
          <a:bodyPr/>
          <a:lstStyle/>
          <a:p>
            <a:fld id="{9E78C9EA-A0E9-4CC6-B5CF-6D7A8352DCB3}" type="slidenum">
              <a:rPr lang="en-AU" smtClean="0"/>
              <a:pPr/>
              <a:t>23</a:t>
            </a:fld>
            <a:endParaRPr lang="en-AU"/>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75520" y="260648"/>
            <a:ext cx="8435280" cy="6336704"/>
          </a:xfrm>
        </p:spPr>
        <p:txBody>
          <a:bodyPr>
            <a:normAutofit/>
          </a:bodyPr>
          <a:lstStyle/>
          <a:p>
            <a:r>
              <a:rPr lang="en-AU" sz="3200" dirty="0"/>
              <a:t>Dark pigmented bacteria ranges from being tan to black colonies depending on the media and environment of incubation in the laboratory</a:t>
            </a:r>
          </a:p>
          <a:p>
            <a:endParaRPr lang="en-AU" sz="3200" dirty="0"/>
          </a:p>
          <a:p>
            <a:r>
              <a:rPr lang="en-AU" sz="3200" dirty="0"/>
              <a:t>Previously , </a:t>
            </a:r>
            <a:r>
              <a:rPr lang="en-AU" sz="3200" dirty="0" err="1"/>
              <a:t>prevotella</a:t>
            </a:r>
            <a:r>
              <a:rPr lang="en-AU" sz="3200" dirty="0"/>
              <a:t> </a:t>
            </a:r>
            <a:r>
              <a:rPr lang="en-AU" sz="3200" dirty="0" err="1"/>
              <a:t>intermedia</a:t>
            </a:r>
            <a:r>
              <a:rPr lang="en-AU" sz="3200" dirty="0"/>
              <a:t> was the species of dark pigmented bacteria most commonly isolated from endodontic infection.</a:t>
            </a:r>
          </a:p>
          <a:p>
            <a:endParaRPr lang="en-AU" sz="3200" dirty="0"/>
          </a:p>
          <a:p>
            <a:r>
              <a:rPr lang="en-AU" sz="3200" dirty="0"/>
              <a:t>In 1992, isolated previously thought to be P. </a:t>
            </a:r>
            <a:r>
              <a:rPr lang="en-AU" sz="3200" dirty="0" err="1"/>
              <a:t>intermedia</a:t>
            </a:r>
            <a:r>
              <a:rPr lang="en-AU" sz="3200" dirty="0"/>
              <a:t> were shown to be closely related species known as P. </a:t>
            </a:r>
            <a:r>
              <a:rPr lang="en-AU" sz="3200" dirty="0" err="1"/>
              <a:t>nigrescens</a:t>
            </a:r>
            <a:endParaRPr lang="en-AU" sz="3200" dirty="0"/>
          </a:p>
        </p:txBody>
      </p:sp>
      <p:sp>
        <p:nvSpPr>
          <p:cNvPr id="5" name="Slide Number Placeholder 4"/>
          <p:cNvSpPr>
            <a:spLocks noGrp="1"/>
          </p:cNvSpPr>
          <p:nvPr>
            <p:ph type="sldNum" sz="quarter" idx="12"/>
          </p:nvPr>
        </p:nvSpPr>
        <p:spPr/>
        <p:txBody>
          <a:bodyPr/>
          <a:lstStyle/>
          <a:p>
            <a:fld id="{9E78C9EA-A0E9-4CC6-B5CF-6D7A8352DCB3}" type="slidenum">
              <a:rPr lang="en-AU" smtClean="0"/>
              <a:pPr/>
              <a:t>24</a:t>
            </a:fld>
            <a:endParaRPr lang="en-A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75520" y="260648"/>
            <a:ext cx="8435280" cy="6336704"/>
          </a:xfrm>
        </p:spPr>
        <p:txBody>
          <a:bodyPr>
            <a:normAutofit/>
          </a:bodyPr>
          <a:lstStyle/>
          <a:p>
            <a:r>
              <a:rPr lang="en-AU" sz="3200" dirty="0"/>
              <a:t>Studies have shown that P. </a:t>
            </a:r>
            <a:r>
              <a:rPr lang="en-AU" sz="3200" dirty="0" err="1"/>
              <a:t>nigrescens</a:t>
            </a:r>
            <a:r>
              <a:rPr lang="en-AU" sz="3200" dirty="0"/>
              <a:t> is actually dark pigmented bacteria most commonly identified after isolation from both root canal as well as </a:t>
            </a:r>
            <a:r>
              <a:rPr lang="en-AU" sz="3200" dirty="0" err="1"/>
              <a:t>periapical</a:t>
            </a:r>
            <a:r>
              <a:rPr lang="en-AU" sz="3200" dirty="0"/>
              <a:t> abscess</a:t>
            </a:r>
          </a:p>
          <a:p>
            <a:endParaRPr lang="en-AU" sz="3200" dirty="0"/>
          </a:p>
          <a:p>
            <a:r>
              <a:rPr lang="en-AU" sz="3200" dirty="0"/>
              <a:t>Another study associating dark pigmented bacteria with endodontic infection found them is 55% of 40 intact teeth having necrotic pulp &amp; apical </a:t>
            </a:r>
            <a:r>
              <a:rPr lang="en-AU" sz="3200" dirty="0" err="1"/>
              <a:t>periodontitis</a:t>
            </a:r>
            <a:endParaRPr lang="en-AU" sz="3200" dirty="0"/>
          </a:p>
          <a:p>
            <a:endParaRPr lang="en-AU" sz="3200" dirty="0"/>
          </a:p>
          <a:p>
            <a:r>
              <a:rPr lang="en-AU" sz="3200" dirty="0"/>
              <a:t>16 of 22 teeth were associated with purulent drainage or associated sinus tract</a:t>
            </a:r>
          </a:p>
        </p:txBody>
      </p:sp>
      <p:sp>
        <p:nvSpPr>
          <p:cNvPr id="5" name="Slide Number Placeholder 4"/>
          <p:cNvSpPr>
            <a:spLocks noGrp="1"/>
          </p:cNvSpPr>
          <p:nvPr>
            <p:ph type="sldNum" sz="quarter" idx="12"/>
          </p:nvPr>
        </p:nvSpPr>
        <p:spPr/>
        <p:txBody>
          <a:bodyPr/>
          <a:lstStyle/>
          <a:p>
            <a:fld id="{9E78C9EA-A0E9-4CC6-B5CF-6D7A8352DCB3}" type="slidenum">
              <a:rPr lang="en-AU" smtClean="0"/>
              <a:pPr/>
              <a:t>25</a:t>
            </a:fld>
            <a:endParaRPr lang="en-A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75520" y="260648"/>
            <a:ext cx="8435280" cy="6336704"/>
          </a:xfrm>
        </p:spPr>
        <p:txBody>
          <a:bodyPr/>
          <a:lstStyle/>
          <a:p>
            <a:endParaRPr lang="en-AU" sz="3200" dirty="0"/>
          </a:p>
          <a:p>
            <a:r>
              <a:rPr lang="en-AU" sz="3200" dirty="0"/>
              <a:t>Strains of dark pigmented bacteria previously identified using conventional technique were determined to be P. </a:t>
            </a:r>
            <a:r>
              <a:rPr lang="en-AU" sz="3200" dirty="0" err="1"/>
              <a:t>tannarae</a:t>
            </a:r>
            <a:r>
              <a:rPr lang="en-AU" sz="3200" dirty="0"/>
              <a:t>.</a:t>
            </a:r>
          </a:p>
          <a:p>
            <a:endParaRPr lang="en-AU" sz="3200" dirty="0"/>
          </a:p>
          <a:p>
            <a:r>
              <a:rPr lang="en-AU" sz="3200" dirty="0" err="1"/>
              <a:t>Bystorm</a:t>
            </a:r>
            <a:r>
              <a:rPr lang="en-AU" sz="3200" dirty="0"/>
              <a:t> et al cultured 140 teeth with </a:t>
            </a:r>
            <a:r>
              <a:rPr lang="en-AU" sz="3200" dirty="0" err="1"/>
              <a:t>nectrotic</a:t>
            </a:r>
            <a:r>
              <a:rPr lang="en-AU" sz="3200" dirty="0"/>
              <a:t> tissue in root canals and bone destruction in </a:t>
            </a:r>
            <a:r>
              <a:rPr lang="en-AU" sz="3200" dirty="0" err="1"/>
              <a:t>periapical</a:t>
            </a:r>
            <a:r>
              <a:rPr lang="en-AU" sz="3200" dirty="0"/>
              <a:t> area, and found 80% presence of anaerobic strains with </a:t>
            </a:r>
            <a:r>
              <a:rPr lang="en-AU" sz="3200" dirty="0" err="1"/>
              <a:t>Porphyromonas</a:t>
            </a:r>
            <a:r>
              <a:rPr lang="en-AU" sz="3200" dirty="0"/>
              <a:t> and </a:t>
            </a:r>
            <a:r>
              <a:rPr lang="en-AU" sz="3200" dirty="0" err="1"/>
              <a:t>Peptostreptococcus</a:t>
            </a:r>
            <a:endParaRPr lang="en-AU" sz="3200" dirty="0"/>
          </a:p>
          <a:p>
            <a:endParaRPr lang="en-AU" sz="3200" dirty="0"/>
          </a:p>
          <a:p>
            <a:endParaRPr lang="en-AU" sz="3200" dirty="0"/>
          </a:p>
          <a:p>
            <a:endParaRPr lang="en-AU" dirty="0"/>
          </a:p>
        </p:txBody>
      </p:sp>
      <p:sp>
        <p:nvSpPr>
          <p:cNvPr id="5" name="Slide Number Placeholder 4"/>
          <p:cNvSpPr>
            <a:spLocks noGrp="1"/>
          </p:cNvSpPr>
          <p:nvPr>
            <p:ph type="sldNum" sz="quarter" idx="12"/>
          </p:nvPr>
        </p:nvSpPr>
        <p:spPr/>
        <p:txBody>
          <a:bodyPr/>
          <a:lstStyle/>
          <a:p>
            <a:fld id="{9E78C9EA-A0E9-4CC6-B5CF-6D7A8352DCB3}" type="slidenum">
              <a:rPr lang="en-AU" smtClean="0"/>
              <a:pPr/>
              <a:t>26</a:t>
            </a:fld>
            <a:endParaRPr lang="en-A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75520" y="260648"/>
            <a:ext cx="8435280" cy="6336704"/>
          </a:xfrm>
        </p:spPr>
        <p:txBody>
          <a:bodyPr/>
          <a:lstStyle/>
          <a:p>
            <a:endParaRPr lang="en-AU" sz="3200" dirty="0"/>
          </a:p>
          <a:p>
            <a:r>
              <a:rPr lang="en-AU" sz="3200" dirty="0"/>
              <a:t>In 1980, </a:t>
            </a:r>
            <a:r>
              <a:rPr lang="en-AU" sz="3200" dirty="0" err="1"/>
              <a:t>Griffee</a:t>
            </a:r>
            <a:r>
              <a:rPr lang="en-AU" sz="3200" dirty="0"/>
              <a:t> et al found symptoms such as pain, foul </a:t>
            </a:r>
            <a:r>
              <a:rPr lang="en-AU" sz="3200" dirty="0" err="1"/>
              <a:t>odor</a:t>
            </a:r>
            <a:r>
              <a:rPr lang="en-AU" sz="3200" dirty="0"/>
              <a:t>, sinus tract, sensitivity to percussion and localized swelling statistically greater in cases where </a:t>
            </a:r>
            <a:r>
              <a:rPr lang="en-AU" sz="3200" dirty="0" err="1"/>
              <a:t>Porphyromonas</a:t>
            </a:r>
            <a:r>
              <a:rPr lang="en-AU" sz="3200" dirty="0"/>
              <a:t> and </a:t>
            </a:r>
            <a:r>
              <a:rPr lang="en-AU" sz="3200" dirty="0" err="1"/>
              <a:t>Prevotella</a:t>
            </a:r>
            <a:r>
              <a:rPr lang="en-AU" sz="3200" dirty="0"/>
              <a:t> were present.</a:t>
            </a:r>
          </a:p>
          <a:p>
            <a:endParaRPr lang="en-AU" sz="3200" dirty="0"/>
          </a:p>
          <a:p>
            <a:r>
              <a:rPr lang="en-AU" sz="3200" dirty="0"/>
              <a:t>Further studies by other researchers have shown a definite relationship between the spread of symptomatic endodontic infection and enzyme production by anaerobes such as </a:t>
            </a:r>
            <a:r>
              <a:rPr lang="en-AU" sz="3200" dirty="0" err="1"/>
              <a:t>Eubacterium</a:t>
            </a:r>
            <a:r>
              <a:rPr lang="en-AU" sz="3200" dirty="0"/>
              <a:t>, </a:t>
            </a:r>
            <a:r>
              <a:rPr lang="en-AU" sz="3200" dirty="0" err="1"/>
              <a:t>Prevotella</a:t>
            </a:r>
            <a:r>
              <a:rPr lang="en-AU" sz="3200" dirty="0"/>
              <a:t>, </a:t>
            </a:r>
            <a:r>
              <a:rPr lang="en-AU" sz="3200" dirty="0" err="1"/>
              <a:t>Peptococcus</a:t>
            </a:r>
            <a:r>
              <a:rPr lang="en-AU" sz="3200" dirty="0"/>
              <a:t> and </a:t>
            </a:r>
            <a:r>
              <a:rPr lang="en-AU" sz="3200" dirty="0" err="1"/>
              <a:t>Porphyromonas</a:t>
            </a:r>
            <a:r>
              <a:rPr lang="en-AU" sz="3200" dirty="0"/>
              <a:t>.</a:t>
            </a:r>
          </a:p>
          <a:p>
            <a:endParaRPr lang="en-AU" dirty="0"/>
          </a:p>
        </p:txBody>
      </p:sp>
      <p:sp>
        <p:nvSpPr>
          <p:cNvPr id="5" name="Slide Number Placeholder 4"/>
          <p:cNvSpPr>
            <a:spLocks noGrp="1"/>
          </p:cNvSpPr>
          <p:nvPr>
            <p:ph type="sldNum" sz="quarter" idx="12"/>
          </p:nvPr>
        </p:nvSpPr>
        <p:spPr/>
        <p:txBody>
          <a:bodyPr/>
          <a:lstStyle/>
          <a:p>
            <a:fld id="{9E78C9EA-A0E9-4CC6-B5CF-6D7A8352DCB3}" type="slidenum">
              <a:rPr lang="en-AU" smtClean="0"/>
              <a:pPr/>
              <a:t>27</a:t>
            </a:fld>
            <a:endParaRPr lang="en-AU"/>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75520" y="260648"/>
            <a:ext cx="8435280" cy="6336704"/>
          </a:xfrm>
        </p:spPr>
        <p:txBody>
          <a:bodyPr/>
          <a:lstStyle/>
          <a:p>
            <a:endParaRPr lang="en-AU" sz="3200" dirty="0"/>
          </a:p>
          <a:p>
            <a:r>
              <a:rPr lang="en-AU" sz="3200" dirty="0"/>
              <a:t>Yamasaki et al., Horiba et al and others have shown the presence of </a:t>
            </a:r>
            <a:r>
              <a:rPr lang="en-AU" sz="3200" dirty="0" err="1"/>
              <a:t>lipopolysaccharide</a:t>
            </a:r>
            <a:r>
              <a:rPr lang="en-AU" sz="3200" dirty="0"/>
              <a:t> in cases with necrotic pulp and </a:t>
            </a:r>
            <a:r>
              <a:rPr lang="en-AU" sz="3200" dirty="0" err="1"/>
              <a:t>periapical</a:t>
            </a:r>
            <a:r>
              <a:rPr lang="en-AU" sz="3200" dirty="0"/>
              <a:t> infections.</a:t>
            </a:r>
          </a:p>
          <a:p>
            <a:endParaRPr lang="en-AU" sz="3200" dirty="0"/>
          </a:p>
          <a:p>
            <a:r>
              <a:rPr lang="en-AU" sz="3200" dirty="0"/>
              <a:t>Henderson and Wilson, as well as Matsushita et al, stated that </a:t>
            </a:r>
            <a:r>
              <a:rPr lang="en-AU" sz="3200" dirty="0" err="1"/>
              <a:t>lipopolysaccharide</a:t>
            </a:r>
            <a:r>
              <a:rPr lang="en-AU" sz="3200" dirty="0"/>
              <a:t> and </a:t>
            </a:r>
            <a:r>
              <a:rPr lang="en-AU" sz="3200" dirty="0" err="1"/>
              <a:t>peptidoglycans</a:t>
            </a:r>
            <a:r>
              <a:rPr lang="en-AU" sz="3200" dirty="0"/>
              <a:t> induce cytokines which are essential to destructive process of </a:t>
            </a:r>
            <a:r>
              <a:rPr lang="en-AU" sz="3200" dirty="0" err="1"/>
              <a:t>localizaed</a:t>
            </a:r>
            <a:r>
              <a:rPr lang="en-AU" sz="3200" dirty="0"/>
              <a:t> infections</a:t>
            </a:r>
          </a:p>
          <a:p>
            <a:endParaRPr lang="en-AU" sz="3200" dirty="0"/>
          </a:p>
          <a:p>
            <a:endParaRPr lang="en-AU" sz="3200" dirty="0"/>
          </a:p>
        </p:txBody>
      </p:sp>
      <p:sp>
        <p:nvSpPr>
          <p:cNvPr id="5" name="Slide Number Placeholder 4"/>
          <p:cNvSpPr>
            <a:spLocks noGrp="1"/>
          </p:cNvSpPr>
          <p:nvPr>
            <p:ph type="sldNum" sz="quarter" idx="12"/>
          </p:nvPr>
        </p:nvSpPr>
        <p:spPr/>
        <p:txBody>
          <a:bodyPr/>
          <a:lstStyle/>
          <a:p>
            <a:fld id="{9E78C9EA-A0E9-4CC6-B5CF-6D7A8352DCB3}" type="slidenum">
              <a:rPr lang="en-AU" smtClean="0"/>
              <a:pPr/>
              <a:t>28</a:t>
            </a:fld>
            <a:endParaRPr lang="en-AU"/>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75520" y="260648"/>
            <a:ext cx="8435280" cy="6336704"/>
          </a:xfrm>
        </p:spPr>
        <p:txBody>
          <a:bodyPr>
            <a:normAutofit/>
          </a:bodyPr>
          <a:lstStyle/>
          <a:p>
            <a:endParaRPr lang="en-AU" sz="3200" dirty="0"/>
          </a:p>
          <a:p>
            <a:r>
              <a:rPr lang="en-AU" sz="3200" dirty="0"/>
              <a:t>They have also demonstrated that this </a:t>
            </a:r>
            <a:r>
              <a:rPr lang="en-AU" sz="3200" dirty="0" err="1"/>
              <a:t>endotoxins</a:t>
            </a:r>
            <a:r>
              <a:rPr lang="en-AU" sz="3200" dirty="0"/>
              <a:t> enhances virulence by production of </a:t>
            </a:r>
            <a:r>
              <a:rPr lang="en-AU" sz="3200" dirty="0" err="1"/>
              <a:t>collagenase</a:t>
            </a:r>
            <a:r>
              <a:rPr lang="en-AU" sz="3200" dirty="0"/>
              <a:t>, </a:t>
            </a:r>
            <a:r>
              <a:rPr lang="en-AU" sz="3200" dirty="0" err="1"/>
              <a:t>interlukins</a:t>
            </a:r>
            <a:r>
              <a:rPr lang="en-AU" sz="3200" dirty="0"/>
              <a:t>.</a:t>
            </a:r>
          </a:p>
          <a:p>
            <a:endParaRPr lang="en-AU" sz="3200" dirty="0"/>
          </a:p>
          <a:p>
            <a:r>
              <a:rPr lang="en-AU" sz="3200" dirty="0"/>
              <a:t>They also induce production of pain mediators like </a:t>
            </a:r>
            <a:r>
              <a:rPr lang="en-AU" sz="3200" dirty="0" err="1"/>
              <a:t>bradykinin</a:t>
            </a:r>
            <a:r>
              <a:rPr lang="en-AU" sz="3200" dirty="0"/>
              <a:t>, histamine etc</a:t>
            </a:r>
          </a:p>
        </p:txBody>
      </p:sp>
      <p:sp>
        <p:nvSpPr>
          <p:cNvPr id="5" name="Slide Number Placeholder 4"/>
          <p:cNvSpPr>
            <a:spLocks noGrp="1"/>
          </p:cNvSpPr>
          <p:nvPr>
            <p:ph type="sldNum" sz="quarter" idx="12"/>
          </p:nvPr>
        </p:nvSpPr>
        <p:spPr/>
        <p:txBody>
          <a:bodyPr/>
          <a:lstStyle/>
          <a:p>
            <a:fld id="{9E78C9EA-A0E9-4CC6-B5CF-6D7A8352DCB3}" type="slidenum">
              <a:rPr lang="en-AU" smtClean="0"/>
              <a:pPr/>
              <a:t>29</a:t>
            </a:fld>
            <a:endParaRPr lang="en-AU"/>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274638"/>
            <a:ext cx="8712968" cy="1143000"/>
          </a:xfrm>
        </p:spPr>
        <p:txBody>
          <a:bodyPr>
            <a:normAutofit fontScale="90000"/>
          </a:bodyPr>
          <a:lstStyle/>
          <a:p>
            <a:r>
              <a:rPr lang="en-AU" b="1" i="1" dirty="0"/>
              <a:t>TABLE OF CONTENT:</a:t>
            </a:r>
            <a:br>
              <a:rPr lang="en-AU" dirty="0"/>
            </a:br>
            <a:endParaRPr lang="en-AU" dirty="0"/>
          </a:p>
        </p:txBody>
      </p:sp>
      <p:sp>
        <p:nvSpPr>
          <p:cNvPr id="3" name="Content Placeholder 2"/>
          <p:cNvSpPr>
            <a:spLocks noGrp="1"/>
          </p:cNvSpPr>
          <p:nvPr>
            <p:ph sz="quarter" idx="1"/>
          </p:nvPr>
        </p:nvSpPr>
        <p:spPr>
          <a:xfrm>
            <a:off x="1847528" y="980728"/>
            <a:ext cx="8424936" cy="5544616"/>
          </a:xfrm>
        </p:spPr>
        <p:txBody>
          <a:bodyPr>
            <a:normAutofit fontScale="92500" lnSpcReduction="10000"/>
          </a:bodyPr>
          <a:lstStyle/>
          <a:p>
            <a:r>
              <a:rPr lang="en-AU" dirty="0"/>
              <a:t>INTRODUCTION</a:t>
            </a:r>
          </a:p>
          <a:p>
            <a:endParaRPr lang="en-AU" dirty="0"/>
          </a:p>
          <a:p>
            <a:r>
              <a:rPr lang="en-AU" dirty="0"/>
              <a:t>ROUTES OF MICROORGANISM INGRESS</a:t>
            </a:r>
          </a:p>
          <a:p>
            <a:endParaRPr lang="en-AU" dirty="0"/>
          </a:p>
          <a:p>
            <a:r>
              <a:rPr lang="en-AU" dirty="0"/>
              <a:t>MICROORGANISMS FOUND IN ROOT CANALS ASSOCIATED WITH ENDODONTIC INFECTIONS</a:t>
            </a:r>
          </a:p>
          <a:p>
            <a:endParaRPr lang="en-AU" dirty="0"/>
          </a:p>
          <a:p>
            <a:r>
              <a:rPr lang="en-AU" dirty="0"/>
              <a:t>INTRARADICULAR INFECTION</a:t>
            </a:r>
          </a:p>
          <a:p>
            <a:endParaRPr lang="en-AU" dirty="0"/>
          </a:p>
          <a:p>
            <a:r>
              <a:rPr lang="en-AU" dirty="0"/>
              <a:t>EXTRARADICULAR INFECTION</a:t>
            </a:r>
          </a:p>
          <a:p>
            <a:endParaRPr lang="en-AU" dirty="0"/>
          </a:p>
          <a:p>
            <a:r>
              <a:rPr lang="en-AU" dirty="0"/>
              <a:t>METHODS FOR IDENTIFICATION OF MICROBES</a:t>
            </a:r>
          </a:p>
          <a:p>
            <a:pPr lvl="4">
              <a:buNone/>
            </a:pPr>
            <a:endParaRPr lang="en-AU" sz="2800" dirty="0"/>
          </a:p>
        </p:txBody>
      </p:sp>
      <p:sp>
        <p:nvSpPr>
          <p:cNvPr id="5" name="Slide Number Placeholder 4"/>
          <p:cNvSpPr>
            <a:spLocks noGrp="1"/>
          </p:cNvSpPr>
          <p:nvPr>
            <p:ph type="sldNum" sz="quarter" idx="12"/>
          </p:nvPr>
        </p:nvSpPr>
        <p:spPr/>
        <p:txBody>
          <a:bodyPr/>
          <a:lstStyle/>
          <a:p>
            <a:fld id="{9E78C9EA-A0E9-4CC6-B5CF-6D7A8352DCB3}" type="slidenum">
              <a:rPr lang="en-AU" smtClean="0"/>
              <a:pPr/>
              <a:t>3</a:t>
            </a:fld>
            <a:endParaRPr lang="en-A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75520" y="260648"/>
            <a:ext cx="8435280" cy="6336704"/>
          </a:xfrm>
        </p:spPr>
        <p:txBody>
          <a:bodyPr>
            <a:normAutofit/>
          </a:bodyPr>
          <a:lstStyle/>
          <a:p>
            <a:endParaRPr lang="en-AU" sz="3200" dirty="0"/>
          </a:p>
          <a:p>
            <a:r>
              <a:rPr lang="en-AU" sz="3200" dirty="0"/>
              <a:t>Several studies of </a:t>
            </a:r>
            <a:r>
              <a:rPr lang="en-AU" sz="3200" dirty="0" err="1"/>
              <a:t>endodontically</a:t>
            </a:r>
            <a:r>
              <a:rPr lang="en-AU" sz="3200" dirty="0"/>
              <a:t> treated teeth requiring retreatment have shown a prevalence of facultative bacteria, </a:t>
            </a:r>
            <a:r>
              <a:rPr lang="en-AU" sz="3200" dirty="0" err="1"/>
              <a:t>esp</a:t>
            </a:r>
            <a:r>
              <a:rPr lang="en-AU" sz="3200" dirty="0"/>
              <a:t> </a:t>
            </a:r>
            <a:r>
              <a:rPr lang="en-AU" sz="3200" dirty="0" err="1"/>
              <a:t>enterococcus</a:t>
            </a:r>
            <a:r>
              <a:rPr lang="en-AU" sz="3200" dirty="0"/>
              <a:t> </a:t>
            </a:r>
            <a:r>
              <a:rPr lang="en-AU" sz="3200" dirty="0" err="1"/>
              <a:t>faecalis</a:t>
            </a:r>
            <a:r>
              <a:rPr lang="en-AU" sz="3200" dirty="0"/>
              <a:t>, instead of strict anaerobes</a:t>
            </a:r>
          </a:p>
          <a:p>
            <a:endParaRPr lang="en-AU" sz="3200" dirty="0"/>
          </a:p>
          <a:p>
            <a:r>
              <a:rPr lang="en-AU" sz="3200" dirty="0"/>
              <a:t>Studies using molecular methods have detected numerous other species in root canals that have failed to heal</a:t>
            </a:r>
          </a:p>
          <a:p>
            <a:endParaRPr lang="en-AU" sz="3200" dirty="0"/>
          </a:p>
          <a:p>
            <a:r>
              <a:rPr lang="en-AU" sz="3200" dirty="0"/>
              <a:t>In addit</a:t>
            </a:r>
            <a:r>
              <a:rPr lang="en-AU" sz="3600" dirty="0"/>
              <a:t>ion, fungi have been shown to be associated with failed r</a:t>
            </a:r>
            <a:r>
              <a:rPr lang="en-AU" sz="4000" dirty="0"/>
              <a:t>oot canals</a:t>
            </a:r>
            <a:endParaRPr lang="en-AU" sz="3200" dirty="0"/>
          </a:p>
        </p:txBody>
      </p:sp>
      <p:sp>
        <p:nvSpPr>
          <p:cNvPr id="5" name="Slide Number Placeholder 4"/>
          <p:cNvSpPr>
            <a:spLocks noGrp="1"/>
          </p:cNvSpPr>
          <p:nvPr>
            <p:ph type="sldNum" sz="quarter" idx="12"/>
          </p:nvPr>
        </p:nvSpPr>
        <p:spPr/>
        <p:txBody>
          <a:bodyPr/>
          <a:lstStyle/>
          <a:p>
            <a:fld id="{9E78C9EA-A0E9-4CC6-B5CF-6D7A8352DCB3}" type="slidenum">
              <a:rPr lang="en-AU" smtClean="0"/>
              <a:pPr/>
              <a:t>30</a:t>
            </a:fld>
            <a:endParaRPr lang="en-AU"/>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a:extLst>
              <a:ext uri="{FF2B5EF4-FFF2-40B4-BE49-F238E27FC236}">
                <a16:creationId xmlns:a16="http://schemas.microsoft.com/office/drawing/2014/main" id="{40191C26-217B-BD20-C138-FB67A93B9F70}"/>
              </a:ext>
            </a:extLst>
          </p:cNvPr>
          <p:cNvSpPr>
            <a:spLocks noGrp="1" noChangeArrowheads="1"/>
          </p:cNvSpPr>
          <p:nvPr>
            <p:ph type="title"/>
          </p:nvPr>
        </p:nvSpPr>
        <p:spPr>
          <a:xfrm>
            <a:off x="3124200" y="228600"/>
            <a:ext cx="7729538" cy="2057400"/>
          </a:xfrm>
        </p:spPr>
        <p:txBody>
          <a:bodyPr/>
          <a:lstStyle/>
          <a:p>
            <a:r>
              <a:rPr lang="en-US" altLang="en-US" b="1">
                <a:solidFill>
                  <a:schemeClr val="tx1"/>
                </a:solidFill>
                <a:cs typeface="Times New Roman" panose="02020603050405020304" pitchFamily="18" charset="0"/>
              </a:rPr>
              <a:t> </a:t>
            </a:r>
            <a:r>
              <a:rPr lang="en-US" altLang="en-US" b="1"/>
              <a:t>Teaching Materials </a:t>
            </a:r>
            <a:br>
              <a:rPr lang="en-US" altLang="en-US" b="1">
                <a:cs typeface="Times New Roman" panose="02020603050405020304" pitchFamily="18" charset="0"/>
              </a:rPr>
            </a:br>
            <a:endParaRPr lang="en-US" altLang="en-US" sz="2700" b="1">
              <a:cs typeface="Times New Roman" panose="02020603050405020304" pitchFamily="18" charset="0"/>
            </a:endParaRPr>
          </a:p>
        </p:txBody>
      </p:sp>
      <p:sp>
        <p:nvSpPr>
          <p:cNvPr id="21507" name="Slide Number Placeholder 2">
            <a:extLst>
              <a:ext uri="{FF2B5EF4-FFF2-40B4-BE49-F238E27FC236}">
                <a16:creationId xmlns:a16="http://schemas.microsoft.com/office/drawing/2014/main" id="{654BA5EB-BD63-8A06-AE2F-50843EA76D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hlink"/>
              </a:buClr>
              <a:buChar char="–"/>
              <a:defRPr sz="2800" b="1">
                <a:solidFill>
                  <a:schemeClr val="tx1"/>
                </a:solidFill>
                <a:latin typeface="Arial" panose="020B0604020202020204" pitchFamily="34" charset="0"/>
              </a:defRPr>
            </a:lvl2pPr>
            <a:lvl3pPr marL="1143000" indent="-228600">
              <a:spcBef>
                <a:spcPct val="20000"/>
              </a:spcBef>
              <a:buClr>
                <a:schemeClr val="hlink"/>
              </a:buClr>
              <a:buChar char="•"/>
              <a:defRPr sz="2400" b="1">
                <a:solidFill>
                  <a:schemeClr val="tx1"/>
                </a:solidFill>
                <a:latin typeface="Arial" panose="020B0604020202020204" pitchFamily="34" charset="0"/>
              </a:defRPr>
            </a:lvl3pPr>
            <a:lvl4pPr marL="1600200" indent="-228600">
              <a:spcBef>
                <a:spcPct val="20000"/>
              </a:spcBef>
              <a:buClr>
                <a:schemeClr val="hlink"/>
              </a:buClr>
              <a:buChar char="–"/>
              <a:defRPr sz="2000" b="1">
                <a:solidFill>
                  <a:schemeClr val="tx1"/>
                </a:solidFill>
                <a:latin typeface="Arial" panose="020B0604020202020204" pitchFamily="34" charset="0"/>
              </a:defRPr>
            </a:lvl4pPr>
            <a:lvl5pPr marL="2057400" indent="-228600">
              <a:spcBef>
                <a:spcPct val="20000"/>
              </a:spcBef>
              <a:buClr>
                <a:schemeClr val="hlink"/>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9pPr>
          </a:lstStyle>
          <a:p>
            <a:pPr>
              <a:spcBef>
                <a:spcPct val="0"/>
              </a:spcBef>
              <a:buClrTx/>
              <a:buFontTx/>
              <a:buNone/>
            </a:pPr>
            <a:fld id="{FC1587EA-003C-4035-8C87-55DF2EE0468A}" type="slidenum">
              <a:rPr lang="en-US" altLang="en-US" sz="1400" b="0">
                <a:latin typeface="Times New Roman" panose="02020603050405020304" pitchFamily="18" charset="0"/>
              </a:rPr>
              <a:pPr>
                <a:spcBef>
                  <a:spcPct val="0"/>
                </a:spcBef>
                <a:buClrTx/>
                <a:buFontTx/>
                <a:buNone/>
              </a:pPr>
              <a:t>31</a:t>
            </a:fld>
            <a:endParaRPr lang="en-US" altLang="en-US" sz="1400" b="0">
              <a:latin typeface="Times New Roman" panose="02020603050405020304" pitchFamily="18" charset="0"/>
            </a:endParaRPr>
          </a:p>
        </p:txBody>
      </p:sp>
      <p:sp>
        <p:nvSpPr>
          <p:cNvPr id="2" name="TextBox 1">
            <a:extLst>
              <a:ext uri="{FF2B5EF4-FFF2-40B4-BE49-F238E27FC236}">
                <a16:creationId xmlns:a16="http://schemas.microsoft.com/office/drawing/2014/main" id="{7096DC75-8C8A-607D-E4F5-203E33998918}"/>
              </a:ext>
            </a:extLst>
          </p:cNvPr>
          <p:cNvSpPr txBox="1"/>
          <p:nvPr/>
        </p:nvSpPr>
        <p:spPr>
          <a:xfrm>
            <a:off x="3352800" y="2514600"/>
            <a:ext cx="6781800" cy="2677656"/>
          </a:xfrm>
          <a:prstGeom prst="rect">
            <a:avLst/>
          </a:prstGeom>
          <a:noFill/>
        </p:spPr>
        <p:txBody>
          <a:bodyPr>
            <a:spAutoFit/>
          </a:bodyPr>
          <a:lstStyle/>
          <a:p>
            <a:pPr marL="342900" indent="-342900">
              <a:buFont typeface="Arial" panose="020B0604020202020204" pitchFamily="34" charset="0"/>
              <a:buChar char="•"/>
              <a:defRPr/>
            </a:pPr>
            <a:r>
              <a:rPr lang="en-US" sz="2800" dirty="0"/>
              <a:t>Endodontic practices - Grossman</a:t>
            </a:r>
          </a:p>
          <a:p>
            <a:pPr marL="342900" indent="-342900">
              <a:buFont typeface="Arial" panose="020B0604020202020204" pitchFamily="34" charset="0"/>
              <a:buChar char="•"/>
              <a:defRPr/>
            </a:pPr>
            <a:r>
              <a:rPr lang="en-US" sz="2800" dirty="0"/>
              <a:t>Pathways of pulp – Cohen</a:t>
            </a:r>
          </a:p>
          <a:p>
            <a:pPr marL="342900" indent="-342900">
              <a:buFont typeface="Arial" panose="020B0604020202020204" pitchFamily="34" charset="0"/>
              <a:buChar char="•"/>
              <a:defRPr/>
            </a:pPr>
            <a:r>
              <a:rPr lang="en-US" sz="2800" dirty="0"/>
              <a:t>Textbook of Endodontics – Nisha Garg</a:t>
            </a:r>
          </a:p>
          <a:p>
            <a:pPr marL="342900" indent="-342900">
              <a:buFont typeface="Arial" panose="020B0604020202020204" pitchFamily="34" charset="0"/>
              <a:buChar char="•"/>
              <a:defRPr/>
            </a:pPr>
            <a:r>
              <a:rPr lang="en-US" sz="2800" dirty="0"/>
              <a:t>Endodontics - Ingle</a:t>
            </a:r>
          </a:p>
          <a:p>
            <a:pPr eaLnBrk="1" hangingPunct="1">
              <a:defRPr/>
            </a:pPr>
            <a:endParaRPr lang="en-US" sz="2800" dirty="0"/>
          </a:p>
          <a:p>
            <a:pPr eaLnBrk="1" hangingPunct="1">
              <a:defRPr/>
            </a:pPr>
            <a:endParaRPr lang="en-US" sz="2800" dirty="0"/>
          </a:p>
        </p:txBody>
      </p:sp>
    </p:spTree>
    <p:extLst>
      <p:ext uri="{BB962C8B-B14F-4D97-AF65-F5344CB8AC3E}">
        <p14:creationId xmlns:p14="http://schemas.microsoft.com/office/powerpoint/2010/main" val="3329351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5">
            <a:extLst>
              <a:ext uri="{FF2B5EF4-FFF2-40B4-BE49-F238E27FC236}">
                <a16:creationId xmlns:a16="http://schemas.microsoft.com/office/drawing/2014/main" id="{3751A2B8-C05C-E20E-8C5A-91E2AED86C83}"/>
              </a:ext>
            </a:extLst>
          </p:cNvPr>
          <p:cNvSpPr>
            <a:spLocks noGrp="1" noChangeArrowheads="1"/>
          </p:cNvSpPr>
          <p:nvPr>
            <p:ph type="title"/>
          </p:nvPr>
        </p:nvSpPr>
        <p:spPr>
          <a:xfrm>
            <a:off x="2217175" y="231264"/>
            <a:ext cx="8545513" cy="1096963"/>
          </a:xfrm>
        </p:spPr>
        <p:txBody>
          <a:bodyPr/>
          <a:lstStyle/>
          <a:p>
            <a:r>
              <a:rPr lang="en-US" altLang="en-US" sz="2700" b="1" dirty="0">
                <a:cs typeface="Times New Roman" panose="02020603050405020304" pitchFamily="18" charset="0"/>
              </a:rPr>
              <a:t>TAKE HOME MESSEGE/ FOR THE TOPIC COVERED (SUMMARY)  </a:t>
            </a:r>
          </a:p>
        </p:txBody>
      </p:sp>
      <p:sp>
        <p:nvSpPr>
          <p:cNvPr id="22531" name="Slide Number Placeholder 1">
            <a:extLst>
              <a:ext uri="{FF2B5EF4-FFF2-40B4-BE49-F238E27FC236}">
                <a16:creationId xmlns:a16="http://schemas.microsoft.com/office/drawing/2014/main" id="{0B88A8DB-AEB3-7F40-CD74-4A07803E544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hlink"/>
              </a:buClr>
              <a:buChar char="–"/>
              <a:defRPr sz="2800" b="1">
                <a:solidFill>
                  <a:schemeClr val="tx1"/>
                </a:solidFill>
                <a:latin typeface="Arial" panose="020B0604020202020204" pitchFamily="34" charset="0"/>
              </a:defRPr>
            </a:lvl2pPr>
            <a:lvl3pPr marL="1143000" indent="-228600">
              <a:spcBef>
                <a:spcPct val="20000"/>
              </a:spcBef>
              <a:buClr>
                <a:schemeClr val="hlink"/>
              </a:buClr>
              <a:buChar char="•"/>
              <a:defRPr sz="2400" b="1">
                <a:solidFill>
                  <a:schemeClr val="tx1"/>
                </a:solidFill>
                <a:latin typeface="Arial" panose="020B0604020202020204" pitchFamily="34" charset="0"/>
              </a:defRPr>
            </a:lvl3pPr>
            <a:lvl4pPr marL="1600200" indent="-228600">
              <a:spcBef>
                <a:spcPct val="20000"/>
              </a:spcBef>
              <a:buClr>
                <a:schemeClr val="hlink"/>
              </a:buClr>
              <a:buChar char="–"/>
              <a:defRPr sz="2000" b="1">
                <a:solidFill>
                  <a:schemeClr val="tx1"/>
                </a:solidFill>
                <a:latin typeface="Arial" panose="020B0604020202020204" pitchFamily="34" charset="0"/>
              </a:defRPr>
            </a:lvl4pPr>
            <a:lvl5pPr marL="2057400" indent="-228600">
              <a:spcBef>
                <a:spcPct val="20000"/>
              </a:spcBef>
              <a:buClr>
                <a:schemeClr val="hlink"/>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9pPr>
          </a:lstStyle>
          <a:p>
            <a:pPr>
              <a:spcBef>
                <a:spcPct val="0"/>
              </a:spcBef>
              <a:buClrTx/>
              <a:buFontTx/>
              <a:buNone/>
            </a:pPr>
            <a:fld id="{D9BC71EF-3F65-4897-830D-F5A0A962BA52}" type="slidenum">
              <a:rPr lang="en-US" altLang="en-US" sz="1400" b="0">
                <a:latin typeface="Times New Roman" panose="02020603050405020304" pitchFamily="18" charset="0"/>
              </a:rPr>
              <a:pPr>
                <a:spcBef>
                  <a:spcPct val="0"/>
                </a:spcBef>
                <a:buClrTx/>
                <a:buFontTx/>
                <a:buNone/>
              </a:pPr>
              <a:t>32</a:t>
            </a:fld>
            <a:endParaRPr lang="en-US" altLang="en-US" sz="1400" b="0">
              <a:latin typeface="Times New Roman" panose="02020603050405020304" pitchFamily="18" charset="0"/>
            </a:endParaRPr>
          </a:p>
        </p:txBody>
      </p:sp>
      <p:sp>
        <p:nvSpPr>
          <p:cNvPr id="2" name="TextBox 1">
            <a:extLst>
              <a:ext uri="{FF2B5EF4-FFF2-40B4-BE49-F238E27FC236}">
                <a16:creationId xmlns:a16="http://schemas.microsoft.com/office/drawing/2014/main" id="{32AC6193-74BA-2D24-A9FD-D96E882A122B}"/>
              </a:ext>
            </a:extLst>
          </p:cNvPr>
          <p:cNvSpPr txBox="1"/>
          <p:nvPr/>
        </p:nvSpPr>
        <p:spPr>
          <a:xfrm>
            <a:off x="1429312" y="1232029"/>
            <a:ext cx="10231746" cy="5575052"/>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2400" b="0" i="0" dirty="0">
                <a:solidFill>
                  <a:srgbClr val="000000"/>
                </a:solidFill>
                <a:effectLst/>
                <a:latin typeface="Arial" panose="020B0604020202020204" pitchFamily="34" charset="0"/>
              </a:rPr>
              <a:t>Infection of the root canal is not a random event. </a:t>
            </a:r>
          </a:p>
          <a:p>
            <a:pPr marL="285750" indent="-285750" algn="just">
              <a:lnSpc>
                <a:spcPct val="150000"/>
              </a:lnSpc>
              <a:buFont typeface="Arial" panose="020B0604020202020204" pitchFamily="34" charset="0"/>
              <a:buChar char="•"/>
            </a:pPr>
            <a:r>
              <a:rPr lang="en-US" sz="2400" b="0" i="0" dirty="0">
                <a:solidFill>
                  <a:srgbClr val="000000"/>
                </a:solidFill>
                <a:effectLst/>
                <a:latin typeface="Arial" panose="020B0604020202020204" pitchFamily="34" charset="0"/>
              </a:rPr>
              <a:t>The type and mix of the microbial flora develop in response to the surrounding environment. Microorganisms that establish in the untreated root canal experience an environment of nutritional diversity. </a:t>
            </a:r>
          </a:p>
          <a:p>
            <a:pPr marL="285750" indent="-285750" algn="just">
              <a:lnSpc>
                <a:spcPct val="150000"/>
              </a:lnSpc>
              <a:buFont typeface="Arial" panose="020B0604020202020204" pitchFamily="34" charset="0"/>
              <a:buChar char="•"/>
            </a:pPr>
            <a:r>
              <a:rPr lang="en-US" sz="2400" b="0" i="0" dirty="0">
                <a:solidFill>
                  <a:srgbClr val="000000"/>
                </a:solidFill>
                <a:effectLst/>
                <a:latin typeface="Arial" panose="020B0604020202020204" pitchFamily="34" charset="0"/>
              </a:rPr>
              <a:t>In contrast, well-filled root canal offers the microbial flora a small, dry, nutritionally limited space.</a:t>
            </a:r>
          </a:p>
          <a:p>
            <a:pPr marL="285750" indent="-285750" algn="just">
              <a:lnSpc>
                <a:spcPct val="150000"/>
              </a:lnSpc>
              <a:buFont typeface="Arial" panose="020B0604020202020204" pitchFamily="34" charset="0"/>
              <a:buChar char="•"/>
            </a:pPr>
            <a:r>
              <a:rPr lang="en-US" sz="2400" b="0" i="0" dirty="0">
                <a:solidFill>
                  <a:srgbClr val="000000"/>
                </a:solidFill>
                <a:effectLst/>
                <a:latin typeface="Arial" panose="020B0604020202020204" pitchFamily="34" charset="0"/>
              </a:rPr>
              <a:t> Thus, we should obtain a better understanding of the characteristics and properties of bacteria and their biofilms along with the environmental changes, to enhance success.</a:t>
            </a:r>
            <a:br>
              <a:rPr lang="en-US" sz="2400" dirty="0"/>
            </a:br>
            <a:endParaRPr lang="en-US" sz="2400" dirty="0"/>
          </a:p>
        </p:txBody>
      </p:sp>
    </p:spTree>
    <p:extLst>
      <p:ext uri="{BB962C8B-B14F-4D97-AF65-F5344CB8AC3E}">
        <p14:creationId xmlns:p14="http://schemas.microsoft.com/office/powerpoint/2010/main" val="364592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291AB29-A3B2-4626-D7B2-1BB7AD0C61E1}"/>
              </a:ext>
            </a:extLst>
          </p:cNvPr>
          <p:cNvSpPr>
            <a:spLocks noGrp="1" noChangeArrowheads="1"/>
          </p:cNvSpPr>
          <p:nvPr>
            <p:ph type="title"/>
          </p:nvPr>
        </p:nvSpPr>
        <p:spPr>
          <a:xfrm>
            <a:off x="3124200" y="990600"/>
            <a:ext cx="7886700" cy="1093788"/>
          </a:xfrm>
        </p:spPr>
        <p:txBody>
          <a:bodyPr/>
          <a:lstStyle/>
          <a:p>
            <a:r>
              <a:rPr lang="en-US" altLang="en-US">
                <a:cs typeface="Times New Roman" panose="02020603050405020304" pitchFamily="18" charset="0"/>
              </a:rPr>
              <a:t>Question &amp; Answer Session</a:t>
            </a:r>
            <a:endParaRPr lang="en-US" altLang="en-US" sz="1800"/>
          </a:p>
        </p:txBody>
      </p:sp>
      <p:sp>
        <p:nvSpPr>
          <p:cNvPr id="24579" name="Slide Number Placeholder 1">
            <a:extLst>
              <a:ext uri="{FF2B5EF4-FFF2-40B4-BE49-F238E27FC236}">
                <a16:creationId xmlns:a16="http://schemas.microsoft.com/office/drawing/2014/main" id="{9B89950C-B983-F42E-A682-A633FF3A834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hlink"/>
              </a:buClr>
              <a:buChar char="–"/>
              <a:defRPr sz="2800" b="1">
                <a:solidFill>
                  <a:schemeClr val="tx1"/>
                </a:solidFill>
                <a:latin typeface="Arial" panose="020B0604020202020204" pitchFamily="34" charset="0"/>
              </a:defRPr>
            </a:lvl2pPr>
            <a:lvl3pPr marL="1143000" indent="-228600">
              <a:spcBef>
                <a:spcPct val="20000"/>
              </a:spcBef>
              <a:buClr>
                <a:schemeClr val="hlink"/>
              </a:buClr>
              <a:buChar char="•"/>
              <a:defRPr sz="2400" b="1">
                <a:solidFill>
                  <a:schemeClr val="tx1"/>
                </a:solidFill>
                <a:latin typeface="Arial" panose="020B0604020202020204" pitchFamily="34" charset="0"/>
              </a:defRPr>
            </a:lvl3pPr>
            <a:lvl4pPr marL="1600200" indent="-228600">
              <a:spcBef>
                <a:spcPct val="20000"/>
              </a:spcBef>
              <a:buClr>
                <a:schemeClr val="hlink"/>
              </a:buClr>
              <a:buChar char="–"/>
              <a:defRPr sz="2000" b="1">
                <a:solidFill>
                  <a:schemeClr val="tx1"/>
                </a:solidFill>
                <a:latin typeface="Arial" panose="020B0604020202020204" pitchFamily="34" charset="0"/>
              </a:defRPr>
            </a:lvl4pPr>
            <a:lvl5pPr marL="2057400" indent="-228600">
              <a:spcBef>
                <a:spcPct val="20000"/>
              </a:spcBef>
              <a:buClr>
                <a:schemeClr val="hlink"/>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9pPr>
          </a:lstStyle>
          <a:p>
            <a:pPr>
              <a:spcBef>
                <a:spcPct val="0"/>
              </a:spcBef>
              <a:buClrTx/>
              <a:buFontTx/>
              <a:buNone/>
            </a:pPr>
            <a:fld id="{D23A7AC1-F164-43BA-B7EC-CA97AFAAC886}" type="slidenum">
              <a:rPr lang="en-US" altLang="en-US" sz="1400" b="0">
                <a:latin typeface="Times New Roman" panose="02020603050405020304" pitchFamily="18" charset="0"/>
              </a:rPr>
              <a:pPr>
                <a:spcBef>
                  <a:spcPct val="0"/>
                </a:spcBef>
                <a:buClrTx/>
                <a:buFontTx/>
                <a:buNone/>
              </a:pPr>
              <a:t>33</a:t>
            </a:fld>
            <a:endParaRPr lang="en-US" altLang="en-US" sz="1400" b="0">
              <a:latin typeface="Times New Roman" panose="02020603050405020304" pitchFamily="18" charset="0"/>
            </a:endParaRPr>
          </a:p>
        </p:txBody>
      </p:sp>
      <p:sp>
        <p:nvSpPr>
          <p:cNvPr id="3" name="TextBox 2">
            <a:extLst>
              <a:ext uri="{FF2B5EF4-FFF2-40B4-BE49-F238E27FC236}">
                <a16:creationId xmlns:a16="http://schemas.microsoft.com/office/drawing/2014/main" id="{97E7031E-3847-9913-D15B-2ED52F9EA55C}"/>
              </a:ext>
            </a:extLst>
          </p:cNvPr>
          <p:cNvSpPr txBox="1"/>
          <p:nvPr/>
        </p:nvSpPr>
        <p:spPr>
          <a:xfrm>
            <a:off x="1877961" y="2694039"/>
            <a:ext cx="7757652"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List </a:t>
            </a:r>
            <a:r>
              <a:rPr lang="en-US" sz="2800" dirty="0" err="1"/>
              <a:t>microrganisms</a:t>
            </a:r>
            <a:r>
              <a:rPr lang="en-US" sz="2800" dirty="0"/>
              <a:t> found in endodontic infection</a:t>
            </a:r>
          </a:p>
        </p:txBody>
      </p:sp>
    </p:spTree>
    <p:extLst>
      <p:ext uri="{BB962C8B-B14F-4D97-AF65-F5344CB8AC3E}">
        <p14:creationId xmlns:p14="http://schemas.microsoft.com/office/powerpoint/2010/main" val="3586215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95A76-6EB0-519A-D9F3-43A81833E388}"/>
              </a:ext>
            </a:extLst>
          </p:cNvPr>
          <p:cNvSpPr>
            <a:spLocks noGrp="1"/>
          </p:cNvSpPr>
          <p:nvPr>
            <p:ph type="title"/>
          </p:nvPr>
        </p:nvSpPr>
        <p:spPr/>
        <p:txBody>
          <a:bodyPr>
            <a:normAutofit/>
          </a:bodyPr>
          <a:lstStyle/>
          <a:p>
            <a:pPr>
              <a:defRPr/>
            </a:pPr>
            <a:r>
              <a:rPr lang="en-US" dirty="0">
                <a:cs typeface="Times New Roman" panose="02020603050405020304" pitchFamily="18" charset="0"/>
              </a:rPr>
              <a:t>REFERENCES</a:t>
            </a:r>
            <a:r>
              <a:rPr lang="en-US" dirty="0"/>
              <a:t> </a:t>
            </a:r>
            <a:br>
              <a:rPr lang="en-US" dirty="0"/>
            </a:br>
            <a:endParaRPr lang="en-US" sz="1650" dirty="0"/>
          </a:p>
        </p:txBody>
      </p:sp>
      <p:sp>
        <p:nvSpPr>
          <p:cNvPr id="23555" name="Slide Number Placeholder 2">
            <a:extLst>
              <a:ext uri="{FF2B5EF4-FFF2-40B4-BE49-F238E27FC236}">
                <a16:creationId xmlns:a16="http://schemas.microsoft.com/office/drawing/2014/main" id="{953499BE-BD4D-569D-730A-BBFAC3F2238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hlink"/>
              </a:buClr>
              <a:buChar char="–"/>
              <a:defRPr sz="2800" b="1">
                <a:solidFill>
                  <a:schemeClr val="tx1"/>
                </a:solidFill>
                <a:latin typeface="Arial" panose="020B0604020202020204" pitchFamily="34" charset="0"/>
              </a:defRPr>
            </a:lvl2pPr>
            <a:lvl3pPr marL="1143000" indent="-228600">
              <a:spcBef>
                <a:spcPct val="20000"/>
              </a:spcBef>
              <a:buClr>
                <a:schemeClr val="hlink"/>
              </a:buClr>
              <a:buChar char="•"/>
              <a:defRPr sz="2400" b="1">
                <a:solidFill>
                  <a:schemeClr val="tx1"/>
                </a:solidFill>
                <a:latin typeface="Arial" panose="020B0604020202020204" pitchFamily="34" charset="0"/>
              </a:defRPr>
            </a:lvl3pPr>
            <a:lvl4pPr marL="1600200" indent="-228600">
              <a:spcBef>
                <a:spcPct val="20000"/>
              </a:spcBef>
              <a:buClr>
                <a:schemeClr val="hlink"/>
              </a:buClr>
              <a:buChar char="–"/>
              <a:defRPr sz="2000" b="1">
                <a:solidFill>
                  <a:schemeClr val="tx1"/>
                </a:solidFill>
                <a:latin typeface="Arial" panose="020B0604020202020204" pitchFamily="34" charset="0"/>
              </a:defRPr>
            </a:lvl4pPr>
            <a:lvl5pPr marL="2057400" indent="-228600">
              <a:spcBef>
                <a:spcPct val="20000"/>
              </a:spcBef>
              <a:buClr>
                <a:schemeClr val="hlink"/>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9pPr>
          </a:lstStyle>
          <a:p>
            <a:pPr>
              <a:spcBef>
                <a:spcPct val="0"/>
              </a:spcBef>
              <a:buClrTx/>
              <a:buFontTx/>
              <a:buNone/>
            </a:pPr>
            <a:fld id="{5E25002B-3B3D-4318-825D-D205A59F5FB6}" type="slidenum">
              <a:rPr lang="en-US" altLang="en-US" sz="1400" b="0">
                <a:latin typeface="Times New Roman" panose="02020603050405020304" pitchFamily="18" charset="0"/>
              </a:rPr>
              <a:pPr>
                <a:spcBef>
                  <a:spcPct val="0"/>
                </a:spcBef>
                <a:buClrTx/>
                <a:buFontTx/>
                <a:buNone/>
              </a:pPr>
              <a:t>34</a:t>
            </a:fld>
            <a:endParaRPr lang="en-US" altLang="en-US" sz="1400" b="0">
              <a:latin typeface="Times New Roman" panose="02020603050405020304" pitchFamily="18" charset="0"/>
            </a:endParaRPr>
          </a:p>
        </p:txBody>
      </p:sp>
      <p:sp>
        <p:nvSpPr>
          <p:cNvPr id="4" name="TextBox 3">
            <a:extLst>
              <a:ext uri="{FF2B5EF4-FFF2-40B4-BE49-F238E27FC236}">
                <a16:creationId xmlns:a16="http://schemas.microsoft.com/office/drawing/2014/main" id="{958996D8-A56D-705F-2DEC-86C6624B92BA}"/>
              </a:ext>
            </a:extLst>
          </p:cNvPr>
          <p:cNvSpPr txBox="1"/>
          <p:nvPr/>
        </p:nvSpPr>
        <p:spPr>
          <a:xfrm>
            <a:off x="3352800" y="2514600"/>
            <a:ext cx="6781800" cy="2677656"/>
          </a:xfrm>
          <a:prstGeom prst="rect">
            <a:avLst/>
          </a:prstGeom>
          <a:noFill/>
        </p:spPr>
        <p:txBody>
          <a:bodyPr>
            <a:spAutoFit/>
          </a:bodyPr>
          <a:lstStyle/>
          <a:p>
            <a:pPr marL="342900" indent="-342900">
              <a:buFont typeface="Arial" panose="020B0604020202020204" pitchFamily="34" charset="0"/>
              <a:buChar char="•"/>
              <a:defRPr/>
            </a:pPr>
            <a:r>
              <a:rPr lang="en-US" sz="2800" dirty="0"/>
              <a:t>Endodontic practices - Grossman</a:t>
            </a:r>
          </a:p>
          <a:p>
            <a:pPr marL="342900" indent="-342900">
              <a:buFont typeface="Arial" panose="020B0604020202020204" pitchFamily="34" charset="0"/>
              <a:buChar char="•"/>
              <a:defRPr/>
            </a:pPr>
            <a:r>
              <a:rPr lang="en-US" sz="2800" dirty="0"/>
              <a:t>Pathways of pulp – Cohen</a:t>
            </a:r>
          </a:p>
          <a:p>
            <a:pPr marL="342900" indent="-342900">
              <a:buFont typeface="Arial" panose="020B0604020202020204" pitchFamily="34" charset="0"/>
              <a:buChar char="•"/>
              <a:defRPr/>
            </a:pPr>
            <a:r>
              <a:rPr lang="en-US" sz="2800" dirty="0"/>
              <a:t>Textbook of Endodontics – Nisha Garg</a:t>
            </a:r>
          </a:p>
          <a:p>
            <a:pPr marL="342900" indent="-342900">
              <a:buFont typeface="Arial" panose="020B0604020202020204" pitchFamily="34" charset="0"/>
              <a:buChar char="•"/>
              <a:defRPr/>
            </a:pPr>
            <a:r>
              <a:rPr lang="en-US" sz="2800" dirty="0"/>
              <a:t>Endodontics - Ingle</a:t>
            </a:r>
          </a:p>
          <a:p>
            <a:pPr eaLnBrk="1" hangingPunct="1">
              <a:defRPr/>
            </a:pPr>
            <a:endParaRPr lang="en-US" sz="2800" dirty="0"/>
          </a:p>
          <a:p>
            <a:pPr eaLnBrk="1" hangingPunct="1">
              <a:defRPr/>
            </a:pPr>
            <a:endParaRPr lang="en-US" sz="2800" dirty="0"/>
          </a:p>
        </p:txBody>
      </p:sp>
    </p:spTree>
    <p:extLst>
      <p:ext uri="{BB962C8B-B14F-4D97-AF65-F5344CB8AC3E}">
        <p14:creationId xmlns:p14="http://schemas.microsoft.com/office/powerpoint/2010/main" val="3308929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BAEFFDC6-D517-BB29-3D63-5708CEDA4314}"/>
              </a:ext>
            </a:extLst>
          </p:cNvPr>
          <p:cNvSpPr txBox="1">
            <a:spLocks noChangeArrowheads="1"/>
          </p:cNvSpPr>
          <p:nvPr/>
        </p:nvSpPr>
        <p:spPr bwMode="auto">
          <a:xfrm>
            <a:off x="2362200" y="2667000"/>
            <a:ext cx="8123238"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spcBef>
                <a:spcPct val="20000"/>
              </a:spcBef>
              <a:buClr>
                <a:schemeClr val="hlink"/>
              </a:buClr>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hlink"/>
              </a:buClr>
              <a:buChar char="–"/>
              <a:defRPr sz="2800" b="1">
                <a:solidFill>
                  <a:schemeClr val="tx1"/>
                </a:solidFill>
                <a:latin typeface="Arial" panose="020B0604020202020204" pitchFamily="34" charset="0"/>
              </a:defRPr>
            </a:lvl2pPr>
            <a:lvl3pPr marL="1143000" indent="-228600">
              <a:spcBef>
                <a:spcPct val="20000"/>
              </a:spcBef>
              <a:buClr>
                <a:schemeClr val="hlink"/>
              </a:buClr>
              <a:buChar char="•"/>
              <a:defRPr sz="2400" b="1">
                <a:solidFill>
                  <a:schemeClr val="tx1"/>
                </a:solidFill>
                <a:latin typeface="Arial" panose="020B0604020202020204" pitchFamily="34" charset="0"/>
              </a:defRPr>
            </a:lvl3pPr>
            <a:lvl4pPr marL="1600200" indent="-228600">
              <a:spcBef>
                <a:spcPct val="20000"/>
              </a:spcBef>
              <a:buClr>
                <a:schemeClr val="hlink"/>
              </a:buClr>
              <a:buChar char="–"/>
              <a:defRPr sz="2000" b="1">
                <a:solidFill>
                  <a:schemeClr val="tx1"/>
                </a:solidFill>
                <a:latin typeface="Arial" panose="020B0604020202020204" pitchFamily="34" charset="0"/>
              </a:defRPr>
            </a:lvl4pPr>
            <a:lvl5pPr marL="2057400" indent="-228600">
              <a:spcBef>
                <a:spcPct val="20000"/>
              </a:spcBef>
              <a:buClr>
                <a:schemeClr val="hlink"/>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9pPr>
          </a:lstStyle>
          <a:p>
            <a:pPr algn="ctr" eaLnBrk="1" hangingPunct="1">
              <a:lnSpc>
                <a:spcPct val="90000"/>
              </a:lnSpc>
              <a:spcBef>
                <a:spcPct val="0"/>
              </a:spcBef>
              <a:buClrTx/>
              <a:buFontTx/>
              <a:buNone/>
            </a:pPr>
            <a:r>
              <a:rPr lang="en-US" altLang="en-US" sz="5400" b="0">
                <a:latin typeface="Algerian" panose="04020705040A02060702" pitchFamily="82" charset="0"/>
                <a:cs typeface="Times New Roman" panose="02020603050405020304" pitchFamily="18" charset="0"/>
              </a:rPr>
              <a:t>THANK YOU </a:t>
            </a:r>
            <a:endParaRPr lang="en-US" altLang="en-US" sz="5400" b="0">
              <a:latin typeface="Algerian" panose="04020705040A02060702" pitchFamily="82" charset="0"/>
            </a:endParaRPr>
          </a:p>
        </p:txBody>
      </p:sp>
      <p:sp>
        <p:nvSpPr>
          <p:cNvPr id="25603" name="Slide Number Placeholder 1">
            <a:extLst>
              <a:ext uri="{FF2B5EF4-FFF2-40B4-BE49-F238E27FC236}">
                <a16:creationId xmlns:a16="http://schemas.microsoft.com/office/drawing/2014/main" id="{5C5C945B-EE3E-7885-3513-579D036378C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hlink"/>
              </a:buClr>
              <a:buChar char="–"/>
              <a:defRPr sz="2800" b="1">
                <a:solidFill>
                  <a:schemeClr val="tx1"/>
                </a:solidFill>
                <a:latin typeface="Arial" panose="020B0604020202020204" pitchFamily="34" charset="0"/>
              </a:defRPr>
            </a:lvl2pPr>
            <a:lvl3pPr marL="1143000" indent="-228600">
              <a:spcBef>
                <a:spcPct val="20000"/>
              </a:spcBef>
              <a:buClr>
                <a:schemeClr val="hlink"/>
              </a:buClr>
              <a:buChar char="•"/>
              <a:defRPr sz="2400" b="1">
                <a:solidFill>
                  <a:schemeClr val="tx1"/>
                </a:solidFill>
                <a:latin typeface="Arial" panose="020B0604020202020204" pitchFamily="34" charset="0"/>
              </a:defRPr>
            </a:lvl3pPr>
            <a:lvl4pPr marL="1600200" indent="-228600">
              <a:spcBef>
                <a:spcPct val="20000"/>
              </a:spcBef>
              <a:buClr>
                <a:schemeClr val="hlink"/>
              </a:buClr>
              <a:buChar char="–"/>
              <a:defRPr sz="2000" b="1">
                <a:solidFill>
                  <a:schemeClr val="tx1"/>
                </a:solidFill>
                <a:latin typeface="Arial" panose="020B0604020202020204" pitchFamily="34" charset="0"/>
              </a:defRPr>
            </a:lvl4pPr>
            <a:lvl5pPr marL="2057400" indent="-228600">
              <a:spcBef>
                <a:spcPct val="20000"/>
              </a:spcBef>
              <a:buClr>
                <a:schemeClr val="hlink"/>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9pPr>
          </a:lstStyle>
          <a:p>
            <a:pPr>
              <a:spcBef>
                <a:spcPct val="0"/>
              </a:spcBef>
              <a:buClrTx/>
              <a:buFontTx/>
              <a:buNone/>
            </a:pPr>
            <a:fld id="{9EA4A539-899C-4D99-8F5E-99B765CE2D58}" type="slidenum">
              <a:rPr lang="en-US" altLang="en-US" sz="1400" b="0">
                <a:latin typeface="Times New Roman" panose="02020603050405020304" pitchFamily="18" charset="0"/>
              </a:rPr>
              <a:pPr>
                <a:spcBef>
                  <a:spcPct val="0"/>
                </a:spcBef>
                <a:buClrTx/>
                <a:buFontTx/>
                <a:buNone/>
              </a:pPr>
              <a:t>35</a:t>
            </a:fld>
            <a:endParaRPr lang="en-US" altLang="en-US" sz="1400" b="0">
              <a:latin typeface="Times New Roman" panose="02020603050405020304" pitchFamily="18" charset="0"/>
            </a:endParaRPr>
          </a:p>
        </p:txBody>
      </p:sp>
    </p:spTree>
    <p:extLst>
      <p:ext uri="{BB962C8B-B14F-4D97-AF65-F5344CB8AC3E}">
        <p14:creationId xmlns:p14="http://schemas.microsoft.com/office/powerpoint/2010/main" val="4032275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5520" y="274638"/>
            <a:ext cx="8435280" cy="1143000"/>
          </a:xfrm>
        </p:spPr>
        <p:txBody>
          <a:bodyPr>
            <a:normAutofit fontScale="90000"/>
          </a:bodyPr>
          <a:lstStyle/>
          <a:p>
            <a:pPr algn="ctr"/>
            <a:r>
              <a:rPr lang="en-AU" b="1" i="1" dirty="0">
                <a:solidFill>
                  <a:srgbClr val="FFFF00"/>
                </a:solidFill>
              </a:rPr>
              <a:t>MICROORGANISMS FOUND IN ENDODONTIC INFECTION</a:t>
            </a:r>
          </a:p>
        </p:txBody>
      </p:sp>
      <p:sp>
        <p:nvSpPr>
          <p:cNvPr id="5" name="Content Placeholder 4"/>
          <p:cNvSpPr>
            <a:spLocks noGrp="1"/>
          </p:cNvSpPr>
          <p:nvPr>
            <p:ph sz="quarter" idx="1"/>
          </p:nvPr>
        </p:nvSpPr>
        <p:spPr>
          <a:xfrm>
            <a:off x="1775520" y="1591816"/>
            <a:ext cx="8435280" cy="5077544"/>
          </a:xfrm>
        </p:spPr>
        <p:txBody>
          <a:bodyPr>
            <a:normAutofit lnSpcReduction="10000"/>
          </a:bodyPr>
          <a:lstStyle/>
          <a:p>
            <a:r>
              <a:rPr lang="en-AU" sz="3200" dirty="0" err="1"/>
              <a:t>Polymicrobial</a:t>
            </a:r>
            <a:r>
              <a:rPr lang="en-AU" sz="3200" dirty="0"/>
              <a:t> interactions and nutritional requirements make the cultivation and identification of all organisms from endodontic infections very difficult.</a:t>
            </a:r>
          </a:p>
          <a:p>
            <a:endParaRPr lang="en-AU" sz="3200" dirty="0"/>
          </a:p>
          <a:p>
            <a:r>
              <a:rPr lang="en-AU" sz="3200" dirty="0"/>
              <a:t>Black pigmented bacteria are currently are the subject of extensive basic science research and clinical studies as the main causative agent of endodontic infections, the severity of such infection, and the resultant  clinical symptoms associated with these infections.</a:t>
            </a:r>
          </a:p>
        </p:txBody>
      </p:sp>
      <p:sp>
        <p:nvSpPr>
          <p:cNvPr id="7" name="Slide Number Placeholder 6"/>
          <p:cNvSpPr>
            <a:spLocks noGrp="1"/>
          </p:cNvSpPr>
          <p:nvPr>
            <p:ph type="sldNum" sz="quarter" idx="12"/>
          </p:nvPr>
        </p:nvSpPr>
        <p:spPr/>
        <p:txBody>
          <a:bodyPr/>
          <a:lstStyle/>
          <a:p>
            <a:fld id="{9E78C9EA-A0E9-4CC6-B5CF-6D7A8352DCB3}" type="slidenum">
              <a:rPr lang="en-AU" smtClean="0"/>
              <a:pPr/>
              <a:t>4</a:t>
            </a:fld>
            <a:endParaRPr lang="en-A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75520" y="260648"/>
            <a:ext cx="8640960" cy="6192688"/>
          </a:xfrm>
        </p:spPr>
        <p:txBody>
          <a:bodyPr>
            <a:normAutofit/>
          </a:bodyPr>
          <a:lstStyle/>
          <a:p>
            <a:r>
              <a:rPr lang="en-AU" sz="3200" dirty="0"/>
              <a:t>These anaerobic invaders are not found clinically in pure culture because of their synergistic nature requiring specific nutrients for growth and the presence of other organism to supply some of the products necessary for survival.</a:t>
            </a:r>
          </a:p>
          <a:p>
            <a:endParaRPr lang="en-AU" sz="3200" dirty="0"/>
          </a:p>
          <a:p>
            <a:r>
              <a:rPr lang="en-AU" sz="3200" dirty="0"/>
              <a:t>Therefore , attention to these newly studied organism should not detract completely from the classical early microbiologic investigations by researchers that searched for cause and effect relationship between specific microbes and endodontic infections</a:t>
            </a:r>
          </a:p>
        </p:txBody>
      </p:sp>
      <p:sp>
        <p:nvSpPr>
          <p:cNvPr id="5" name="Slide Number Placeholder 4"/>
          <p:cNvSpPr>
            <a:spLocks noGrp="1"/>
          </p:cNvSpPr>
          <p:nvPr>
            <p:ph type="sldNum" sz="quarter" idx="12"/>
          </p:nvPr>
        </p:nvSpPr>
        <p:spPr/>
        <p:txBody>
          <a:bodyPr/>
          <a:lstStyle/>
          <a:p>
            <a:fld id="{9E78C9EA-A0E9-4CC6-B5CF-6D7A8352DCB3}" type="slidenum">
              <a:rPr lang="en-AU" smtClean="0"/>
              <a:pPr/>
              <a:t>5</a:t>
            </a:fld>
            <a:endParaRPr lang="en-AU"/>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75520" y="260648"/>
            <a:ext cx="8640960" cy="6192688"/>
          </a:xfrm>
        </p:spPr>
        <p:txBody>
          <a:bodyPr>
            <a:normAutofit/>
          </a:bodyPr>
          <a:lstStyle/>
          <a:p>
            <a:endParaRPr lang="en-AU" sz="3200" dirty="0"/>
          </a:p>
          <a:p>
            <a:r>
              <a:rPr lang="en-AU" sz="3200" dirty="0" err="1"/>
              <a:t>M.orgs</a:t>
            </a:r>
            <a:r>
              <a:rPr lang="en-AU" sz="3200" dirty="0"/>
              <a:t> of oral cavity, upper respiratory tract, sinus area, </a:t>
            </a:r>
            <a:r>
              <a:rPr lang="en-AU" sz="3200" dirty="0" err="1"/>
              <a:t>nasopharynx</a:t>
            </a:r>
            <a:r>
              <a:rPr lang="en-AU" sz="3200" dirty="0"/>
              <a:t> or GIT can gain access to the root canal system, thus the genera and species that must be dealt is vast</a:t>
            </a:r>
          </a:p>
          <a:p>
            <a:endParaRPr lang="en-AU" sz="3200" dirty="0"/>
          </a:p>
          <a:p>
            <a:r>
              <a:rPr lang="en-AU" sz="3200" dirty="0"/>
              <a:t>Invaders of the endodontic complex may not be pathogenic in root canal environment because of change in oxygen and nutrient levels</a:t>
            </a:r>
          </a:p>
          <a:p>
            <a:endParaRPr lang="en-AU" sz="3200" dirty="0"/>
          </a:p>
        </p:txBody>
      </p:sp>
      <p:sp>
        <p:nvSpPr>
          <p:cNvPr id="5" name="Slide Number Placeholder 4"/>
          <p:cNvSpPr>
            <a:spLocks noGrp="1"/>
          </p:cNvSpPr>
          <p:nvPr>
            <p:ph type="sldNum" sz="quarter" idx="12"/>
          </p:nvPr>
        </p:nvSpPr>
        <p:spPr/>
        <p:txBody>
          <a:bodyPr/>
          <a:lstStyle/>
          <a:p>
            <a:fld id="{9E78C9EA-A0E9-4CC6-B5CF-6D7A8352DCB3}" type="slidenum">
              <a:rPr lang="en-AU" smtClean="0"/>
              <a:pPr/>
              <a:t>6</a:t>
            </a:fld>
            <a:endParaRPr lang="en-A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75520" y="260648"/>
            <a:ext cx="4177604" cy="6192688"/>
          </a:xfrm>
        </p:spPr>
        <p:txBody>
          <a:bodyPr/>
          <a:lstStyle/>
          <a:p>
            <a:r>
              <a:rPr lang="en-AU" sz="3200" dirty="0"/>
              <a:t>On the other hand, many species that are normal, non pathogenic resident of oral cavity become invasive, destructive, producing toxins and enzymes that causes inflammation, tissue necrosis and infection.</a:t>
            </a:r>
          </a:p>
          <a:p>
            <a:pPr>
              <a:buNone/>
            </a:pPr>
            <a:endParaRPr lang="en-AU" dirty="0"/>
          </a:p>
        </p:txBody>
      </p:sp>
      <p:sp>
        <p:nvSpPr>
          <p:cNvPr id="5" name="Slide Number Placeholder 4"/>
          <p:cNvSpPr>
            <a:spLocks noGrp="1"/>
          </p:cNvSpPr>
          <p:nvPr>
            <p:ph type="sldNum" sz="quarter" idx="12"/>
          </p:nvPr>
        </p:nvSpPr>
        <p:spPr/>
        <p:txBody>
          <a:bodyPr/>
          <a:lstStyle/>
          <a:p>
            <a:fld id="{9E78C9EA-A0E9-4CC6-B5CF-6D7A8352DCB3}" type="slidenum">
              <a:rPr lang="en-AU" smtClean="0"/>
              <a:pPr/>
              <a:t>7</a:t>
            </a:fld>
            <a:endParaRPr lang="en-AU"/>
          </a:p>
        </p:txBody>
      </p:sp>
      <p:pic>
        <p:nvPicPr>
          <p:cNvPr id="7" name="Picture 3" descr="C:\Users\NAUCIL\Desktop\ingle.jpeg"/>
          <p:cNvPicPr>
            <a:picLocks noChangeAspect="1" noChangeArrowheads="1"/>
          </p:cNvPicPr>
          <p:nvPr/>
        </p:nvPicPr>
        <p:blipFill>
          <a:blip r:embed="rId3" cstate="print"/>
          <a:srcRect/>
          <a:stretch>
            <a:fillRect/>
          </a:stretch>
        </p:blipFill>
        <p:spPr bwMode="auto">
          <a:xfrm>
            <a:off x="6167439" y="0"/>
            <a:ext cx="4327177"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03512" y="-162272"/>
            <a:ext cx="8712968" cy="1143000"/>
          </a:xfrm>
        </p:spPr>
        <p:txBody>
          <a:bodyPr/>
          <a:lstStyle/>
          <a:p>
            <a:r>
              <a:rPr lang="en-AU" b="1" i="1" dirty="0"/>
              <a:t>Aerobes </a:t>
            </a:r>
          </a:p>
        </p:txBody>
      </p:sp>
      <p:sp>
        <p:nvSpPr>
          <p:cNvPr id="5" name="Content Placeholder 4"/>
          <p:cNvSpPr>
            <a:spLocks noGrp="1"/>
          </p:cNvSpPr>
          <p:nvPr>
            <p:ph sz="quarter" idx="1"/>
          </p:nvPr>
        </p:nvSpPr>
        <p:spPr>
          <a:xfrm>
            <a:off x="1703512" y="1447800"/>
            <a:ext cx="8712968" cy="5005536"/>
          </a:xfrm>
        </p:spPr>
        <p:txBody>
          <a:bodyPr>
            <a:normAutofit fontScale="92500" lnSpcReduction="10000"/>
          </a:bodyPr>
          <a:lstStyle/>
          <a:p>
            <a:r>
              <a:rPr lang="en-AU" sz="3200" dirty="0">
                <a:solidFill>
                  <a:srgbClr val="FFFF00"/>
                </a:solidFill>
              </a:rPr>
              <a:t>Alpha </a:t>
            </a:r>
            <a:r>
              <a:rPr lang="en-AU" sz="3200" dirty="0" err="1">
                <a:solidFill>
                  <a:srgbClr val="FFFF00"/>
                </a:solidFill>
              </a:rPr>
              <a:t>hemolytic</a:t>
            </a:r>
            <a:r>
              <a:rPr lang="en-AU" sz="3200" dirty="0">
                <a:solidFill>
                  <a:srgbClr val="FFFF00"/>
                </a:solidFill>
              </a:rPr>
              <a:t> streptococci </a:t>
            </a:r>
            <a:r>
              <a:rPr lang="en-AU" sz="3200" dirty="0"/>
              <a:t>were the most commonly recovered organisms.</a:t>
            </a:r>
          </a:p>
          <a:p>
            <a:endParaRPr lang="en-AU" sz="3200" dirty="0"/>
          </a:p>
          <a:p>
            <a:r>
              <a:rPr lang="en-AU" sz="3200" dirty="0">
                <a:solidFill>
                  <a:srgbClr val="FFFF00"/>
                </a:solidFill>
              </a:rPr>
              <a:t>Streptococcus </a:t>
            </a:r>
            <a:r>
              <a:rPr lang="en-AU" sz="3200" dirty="0" err="1">
                <a:solidFill>
                  <a:srgbClr val="FFFF00"/>
                </a:solidFill>
              </a:rPr>
              <a:t>mitis</a:t>
            </a:r>
            <a:r>
              <a:rPr lang="en-AU" sz="3200" dirty="0">
                <a:solidFill>
                  <a:srgbClr val="FFFF00"/>
                </a:solidFill>
              </a:rPr>
              <a:t> and streptococcus </a:t>
            </a:r>
            <a:r>
              <a:rPr lang="en-AU" sz="3200" dirty="0" err="1">
                <a:solidFill>
                  <a:srgbClr val="FFFF00"/>
                </a:solidFill>
              </a:rPr>
              <a:t>salivarius</a:t>
            </a:r>
            <a:r>
              <a:rPr lang="en-AU" sz="3200" dirty="0"/>
              <a:t> are numerous in oral cavity, as well in infected root canals</a:t>
            </a:r>
          </a:p>
          <a:p>
            <a:endParaRPr lang="en-AU" sz="3200" dirty="0"/>
          </a:p>
          <a:p>
            <a:r>
              <a:rPr lang="en-AU" sz="3200" dirty="0"/>
              <a:t>S. </a:t>
            </a:r>
            <a:r>
              <a:rPr lang="en-AU" sz="3200" dirty="0" err="1"/>
              <a:t>mitis</a:t>
            </a:r>
            <a:r>
              <a:rPr lang="en-AU" sz="3200" dirty="0"/>
              <a:t> is of particular importance as it is frequently cultured from heart valves after attacks of subacute bacterial </a:t>
            </a:r>
            <a:r>
              <a:rPr lang="en-AU" sz="3200" dirty="0" err="1"/>
              <a:t>endocarditis</a:t>
            </a:r>
            <a:r>
              <a:rPr lang="en-AU" sz="3200" dirty="0"/>
              <a:t>, therefore proving its </a:t>
            </a:r>
            <a:r>
              <a:rPr lang="en-AU" sz="3200" dirty="0" err="1"/>
              <a:t>pathogenecity</a:t>
            </a:r>
            <a:r>
              <a:rPr lang="en-AU" sz="3200" dirty="0"/>
              <a:t> in a site remote from the root canal</a:t>
            </a:r>
          </a:p>
        </p:txBody>
      </p:sp>
      <p:sp>
        <p:nvSpPr>
          <p:cNvPr id="7" name="Slide Number Placeholder 6"/>
          <p:cNvSpPr>
            <a:spLocks noGrp="1"/>
          </p:cNvSpPr>
          <p:nvPr>
            <p:ph type="sldNum" sz="quarter" idx="12"/>
          </p:nvPr>
        </p:nvSpPr>
        <p:spPr/>
        <p:txBody>
          <a:bodyPr/>
          <a:lstStyle/>
          <a:p>
            <a:fld id="{9E78C9EA-A0E9-4CC6-B5CF-6D7A8352DCB3}" type="slidenum">
              <a:rPr lang="en-AU" smtClean="0"/>
              <a:pPr/>
              <a:t>8</a:t>
            </a:fld>
            <a:endParaRPr lang="en-A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75520" y="260648"/>
            <a:ext cx="8640960" cy="6192688"/>
          </a:xfrm>
        </p:spPr>
        <p:txBody>
          <a:bodyPr>
            <a:normAutofit/>
          </a:bodyPr>
          <a:lstStyle/>
          <a:p>
            <a:endParaRPr lang="en-AU" sz="3200" dirty="0"/>
          </a:p>
          <a:p>
            <a:r>
              <a:rPr lang="en-AU" sz="3200" dirty="0"/>
              <a:t>Beta </a:t>
            </a:r>
            <a:r>
              <a:rPr lang="en-AU" sz="3200" dirty="0" err="1"/>
              <a:t>hemolytic</a:t>
            </a:r>
            <a:r>
              <a:rPr lang="en-AU" sz="3200" dirty="0"/>
              <a:t> and less pathogenic non </a:t>
            </a:r>
            <a:r>
              <a:rPr lang="en-AU" sz="3200" dirty="0" err="1"/>
              <a:t>hemolytic</a:t>
            </a:r>
            <a:r>
              <a:rPr lang="en-AU" sz="3200" dirty="0"/>
              <a:t> streptococcus were also cultured in large numbers</a:t>
            </a:r>
          </a:p>
          <a:p>
            <a:endParaRPr lang="en-AU" sz="3200" dirty="0"/>
          </a:p>
          <a:p>
            <a:r>
              <a:rPr lang="en-AU" sz="3200" dirty="0"/>
              <a:t>Recent research </a:t>
            </a:r>
            <a:r>
              <a:rPr lang="en-AU" sz="3200" dirty="0" err="1"/>
              <a:t>varifies</a:t>
            </a:r>
            <a:r>
              <a:rPr lang="en-AU" sz="3200" dirty="0"/>
              <a:t> that there is still great significance in the presence of streptococcus org because of their cell wall components</a:t>
            </a:r>
          </a:p>
          <a:p>
            <a:endParaRPr lang="en-AU" sz="3200" dirty="0"/>
          </a:p>
          <a:p>
            <a:r>
              <a:rPr lang="en-AU" sz="3200" dirty="0" err="1">
                <a:solidFill>
                  <a:srgbClr val="FFFF00"/>
                </a:solidFill>
              </a:rPr>
              <a:t>Peptidoglycans</a:t>
            </a:r>
            <a:r>
              <a:rPr lang="en-AU" sz="3200" dirty="0">
                <a:solidFill>
                  <a:srgbClr val="FFFF00"/>
                </a:solidFill>
              </a:rPr>
              <a:t> and </a:t>
            </a:r>
            <a:r>
              <a:rPr lang="en-AU" sz="3200" dirty="0" err="1">
                <a:solidFill>
                  <a:srgbClr val="FFFF00"/>
                </a:solidFill>
              </a:rPr>
              <a:t>lipoteichoic</a:t>
            </a:r>
            <a:r>
              <a:rPr lang="en-AU" sz="3200" dirty="0">
                <a:solidFill>
                  <a:srgbClr val="FFFF00"/>
                </a:solidFill>
              </a:rPr>
              <a:t> acids </a:t>
            </a:r>
            <a:r>
              <a:rPr lang="en-AU" sz="3200" dirty="0"/>
              <a:t>give structural rigidity to the cell wall</a:t>
            </a:r>
          </a:p>
        </p:txBody>
      </p:sp>
      <p:sp>
        <p:nvSpPr>
          <p:cNvPr id="5" name="Slide Number Placeholder 4"/>
          <p:cNvSpPr>
            <a:spLocks noGrp="1"/>
          </p:cNvSpPr>
          <p:nvPr>
            <p:ph type="sldNum" sz="quarter" idx="12"/>
          </p:nvPr>
        </p:nvSpPr>
        <p:spPr/>
        <p:txBody>
          <a:bodyPr/>
          <a:lstStyle/>
          <a:p>
            <a:fld id="{9E78C9EA-A0E9-4CC6-B5CF-6D7A8352DCB3}" type="slidenum">
              <a:rPr lang="en-AU" smtClean="0"/>
              <a:pPr/>
              <a:t>9</a:t>
            </a:fld>
            <a:endParaRPr lang="en-AU"/>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1646</Words>
  <Application>Microsoft Office PowerPoint</Application>
  <PresentationFormat>Widescreen</PresentationFormat>
  <Paragraphs>229</Paragraphs>
  <Slides>35</Slides>
  <Notes>28</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Algerian</vt:lpstr>
      <vt:lpstr>Arial</vt:lpstr>
      <vt:lpstr>Book Antiqua</vt:lpstr>
      <vt:lpstr>Calibri</vt:lpstr>
      <vt:lpstr>Calibri Light</vt:lpstr>
      <vt:lpstr>Times New Roman</vt:lpstr>
      <vt:lpstr>Office Theme</vt:lpstr>
      <vt:lpstr>PowerPoint Presentation</vt:lpstr>
      <vt:lpstr>Specific learning Objectives </vt:lpstr>
      <vt:lpstr>TABLE OF CONTENT: </vt:lpstr>
      <vt:lpstr>MICROORGANISMS FOUND IN ENDODONTIC INFECTION</vt:lpstr>
      <vt:lpstr>PowerPoint Presentation</vt:lpstr>
      <vt:lpstr>PowerPoint Presentation</vt:lpstr>
      <vt:lpstr>PowerPoint Presentation</vt:lpstr>
      <vt:lpstr>Aerobes </vt:lpstr>
      <vt:lpstr>PowerPoint Presentation</vt:lpstr>
      <vt:lpstr>PowerPoint Presentation</vt:lpstr>
      <vt:lpstr>PowerPoint Presentation</vt:lpstr>
      <vt:lpstr>Anaerobes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Teaching Materials  </vt:lpstr>
      <vt:lpstr>TAKE HOME MESSEGE/ FOR THE TOPIC COVERED (SUMMARY)  </vt:lpstr>
      <vt:lpstr>Question &amp; Answer Session</vt:lpstr>
      <vt:lpstr>REFERENCES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GAURAV DEORE</dc:creator>
  <cp:lastModifiedBy>shalvi wadighare</cp:lastModifiedBy>
  <cp:revision>8</cp:revision>
  <dcterms:created xsi:type="dcterms:W3CDTF">2023-04-18T18:04:12Z</dcterms:created>
  <dcterms:modified xsi:type="dcterms:W3CDTF">2023-04-19T04:45:43Z</dcterms:modified>
</cp:coreProperties>
</file>